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18" r:id="rId2"/>
    <p:sldId id="282" r:id="rId3"/>
    <p:sldId id="301" r:id="rId4"/>
    <p:sldId id="302" r:id="rId5"/>
    <p:sldId id="284" r:id="rId6"/>
    <p:sldId id="317" r:id="rId7"/>
    <p:sldId id="285" r:id="rId8"/>
    <p:sldId id="309" r:id="rId9"/>
    <p:sldId id="286" r:id="rId10"/>
    <p:sldId id="315" r:id="rId11"/>
    <p:sldId id="287" r:id="rId12"/>
    <p:sldId id="288" r:id="rId13"/>
    <p:sldId id="303" r:id="rId14"/>
    <p:sldId id="319" r:id="rId15"/>
    <p:sldId id="289" r:id="rId16"/>
    <p:sldId id="305" r:id="rId17"/>
    <p:sldId id="304" r:id="rId18"/>
    <p:sldId id="290" r:id="rId19"/>
    <p:sldId id="311" r:id="rId20"/>
    <p:sldId id="291" r:id="rId21"/>
    <p:sldId id="306" r:id="rId22"/>
    <p:sldId id="292" r:id="rId23"/>
    <p:sldId id="312" r:id="rId24"/>
    <p:sldId id="294" r:id="rId25"/>
    <p:sldId id="307" r:id="rId26"/>
    <p:sldId id="313" r:id="rId27"/>
    <p:sldId id="539" r:id="rId28"/>
    <p:sldId id="316" r:id="rId29"/>
    <p:sldId id="2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selle Ivannia Vega Alvarez" initials="GIVA" lastIdx="1" clrIdx="0">
    <p:extLst>
      <p:ext uri="{19B8F6BF-5375-455C-9EA6-DF929625EA0E}">
        <p15:presenceInfo xmlns:p15="http://schemas.microsoft.com/office/powerpoint/2012/main" userId="S-1-5-21-4220645295-799019757-2532917102-65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D98"/>
    <a:srgbClr val="500050"/>
    <a:srgbClr val="800080"/>
    <a:srgbClr val="990099"/>
    <a:srgbClr val="572974"/>
    <a:srgbClr val="AB91B8"/>
    <a:srgbClr val="1B0239"/>
    <a:srgbClr val="572878"/>
    <a:srgbClr val="418DC4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>
        <p:scale>
          <a:sx n="75" d="100"/>
          <a:sy n="75" d="100"/>
        </p:scale>
        <p:origin x="642" y="-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6T08:12:19.866" idx="1">
    <p:pos x="10" y="10"/>
    <p:text>COLEY 0320-2018          DETCE-0642-2019                               COLEY 0528-2020                                       DVM-AC-DETCE-0154-2021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37DD4-AE8E-45EC-B01A-EF4A55E981B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24971D-1D73-4E70-B5C3-C0D368962C3E}">
      <dgm:prSet phldrT="[Texto]" custT="1"/>
      <dgm:spPr>
        <a:solidFill>
          <a:srgbClr val="800080"/>
        </a:solidFill>
      </dgm:spPr>
      <dgm:t>
        <a:bodyPr/>
        <a:lstStyle/>
        <a:p>
          <a:r>
            <a:rPr lang="es-ES" sz="2400" b="1" dirty="0">
              <a:latin typeface="Century Gothic" panose="020B0502020202020204" pitchFamily="34" charset="0"/>
            </a:rPr>
            <a:t>Informe </a:t>
          </a:r>
        </a:p>
        <a:p>
          <a:r>
            <a:rPr lang="es-ES" sz="2400" b="1" dirty="0">
              <a:latin typeface="Century Gothic" panose="020B0502020202020204" pitchFamily="34" charset="0"/>
            </a:rPr>
            <a:t>COLEY 1</a:t>
          </a:r>
          <a:endParaRPr lang="es-CR" sz="2400" b="1" dirty="0">
            <a:latin typeface="Century Gothic" panose="020B0502020202020204" pitchFamily="34" charset="0"/>
          </a:endParaRPr>
        </a:p>
      </dgm:t>
    </dgm:pt>
    <dgm:pt modelId="{CEC997D9-E275-42C2-82D7-507F2253AF9D}" type="parTrans" cxnId="{C7D8B894-1BA1-4CBA-944C-FD44E19BF687}">
      <dgm:prSet/>
      <dgm:spPr/>
      <dgm:t>
        <a:bodyPr/>
        <a:lstStyle/>
        <a:p>
          <a:endParaRPr lang="es-CR"/>
        </a:p>
      </dgm:t>
    </dgm:pt>
    <dgm:pt modelId="{902597F2-6677-4CF4-BEE8-8BD5F89337E9}" type="sibTrans" cxnId="{C7D8B894-1BA1-4CBA-944C-FD44E19BF687}">
      <dgm:prSet/>
      <dgm:spPr>
        <a:solidFill>
          <a:srgbClr val="FFC000"/>
        </a:solidFill>
      </dgm:spPr>
      <dgm:t>
        <a:bodyPr/>
        <a:lstStyle/>
        <a:p>
          <a:endParaRPr lang="es-CR"/>
        </a:p>
      </dgm:t>
    </dgm:pt>
    <dgm:pt modelId="{080452DC-2483-4665-AFD8-1AC988256517}">
      <dgm:prSet phldrT="[Texto]" custT="1"/>
      <dgm:spPr>
        <a:solidFill>
          <a:srgbClr val="800080"/>
        </a:solidFill>
      </dgm:spPr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Informe 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COLEY 2</a:t>
          </a:r>
          <a:endParaRPr lang="es-CR" sz="2400" b="1" kern="1200" dirty="0">
            <a:solidFill>
              <a:prstClr val="white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BA30E2F-6251-435E-A450-A45BD7D22D34}" type="parTrans" cxnId="{35BFA8F1-B14C-4EE7-84C3-C63FDDAFA2E2}">
      <dgm:prSet/>
      <dgm:spPr/>
      <dgm:t>
        <a:bodyPr/>
        <a:lstStyle/>
        <a:p>
          <a:endParaRPr lang="es-CR"/>
        </a:p>
      </dgm:t>
    </dgm:pt>
    <dgm:pt modelId="{32E676D7-726D-467D-A49D-FD62A4947E54}" type="sibTrans" cxnId="{35BFA8F1-B14C-4EE7-84C3-C63FDDAFA2E2}">
      <dgm:prSet/>
      <dgm:spPr>
        <a:solidFill>
          <a:srgbClr val="FFC000"/>
        </a:solidFill>
      </dgm:spPr>
      <dgm:t>
        <a:bodyPr/>
        <a:lstStyle/>
        <a:p>
          <a:endParaRPr lang="es-CR"/>
        </a:p>
      </dgm:t>
    </dgm:pt>
    <dgm:pt modelId="{A41EB739-652E-4F66-8896-5A6755F08457}">
      <dgm:prSet phldrT="[Texto]"/>
      <dgm:spPr>
        <a:solidFill>
          <a:srgbClr val="835D98"/>
        </a:solidFill>
      </dgm:spPr>
      <dgm:t>
        <a:bodyPr/>
        <a:lstStyle/>
        <a:p>
          <a:r>
            <a:rPr lang="es-ES" dirty="0"/>
            <a:t>Documentos proceso de Contratación Administrativa</a:t>
          </a:r>
          <a:endParaRPr lang="es-CR" dirty="0"/>
        </a:p>
      </dgm:t>
    </dgm:pt>
    <dgm:pt modelId="{68974FB4-E0A1-4A9A-AB9B-663789AA884B}" type="parTrans" cxnId="{13DD83E0-50C9-4AE4-A9FE-FD3AEB1189F4}">
      <dgm:prSet/>
      <dgm:spPr/>
      <dgm:t>
        <a:bodyPr/>
        <a:lstStyle/>
        <a:p>
          <a:endParaRPr lang="es-CR"/>
        </a:p>
      </dgm:t>
    </dgm:pt>
    <dgm:pt modelId="{CF9D4AE0-9541-41FB-8A43-D8E4D367A937}" type="sibTrans" cxnId="{13DD83E0-50C9-4AE4-A9FE-FD3AEB1189F4}">
      <dgm:prSet/>
      <dgm:spPr>
        <a:solidFill>
          <a:srgbClr val="FFC000"/>
        </a:solidFill>
      </dgm:spPr>
      <dgm:t>
        <a:bodyPr/>
        <a:lstStyle/>
        <a:p>
          <a:endParaRPr lang="es-CR"/>
        </a:p>
      </dgm:t>
    </dgm:pt>
    <dgm:pt modelId="{E4632E36-DECF-454A-8FBC-D8C61A11D96C}">
      <dgm:prSet custT="1"/>
      <dgm:spPr>
        <a:solidFill>
          <a:srgbClr val="800080"/>
        </a:solidFill>
      </dgm:spPr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Informe 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rPr>
            <a:t>COLEY 3</a:t>
          </a:r>
          <a:endParaRPr lang="es-CR" sz="2400" b="1" kern="1200" dirty="0">
            <a:solidFill>
              <a:prstClr val="white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F85B5F97-4A57-47E5-B128-5F49F2F3E3B9}" type="parTrans" cxnId="{D44AE319-8F6D-4B6F-B1E6-77B27BC01027}">
      <dgm:prSet/>
      <dgm:spPr/>
      <dgm:t>
        <a:bodyPr/>
        <a:lstStyle/>
        <a:p>
          <a:endParaRPr lang="es-CR"/>
        </a:p>
      </dgm:t>
    </dgm:pt>
    <dgm:pt modelId="{8D8E859D-0F3B-4453-82F3-39042416B352}" type="sibTrans" cxnId="{D44AE319-8F6D-4B6F-B1E6-77B27BC01027}">
      <dgm:prSet/>
      <dgm:spPr>
        <a:solidFill>
          <a:srgbClr val="FFC000"/>
        </a:solidFill>
      </dgm:spPr>
      <dgm:t>
        <a:bodyPr/>
        <a:lstStyle/>
        <a:p>
          <a:endParaRPr lang="es-CR"/>
        </a:p>
      </dgm:t>
    </dgm:pt>
    <dgm:pt modelId="{387C5826-77F0-4A7B-9770-0BFB87DA9E1C}">
      <dgm:prSet/>
      <dgm:spPr>
        <a:solidFill>
          <a:srgbClr val="835D98"/>
        </a:solidFill>
      </dgm:spPr>
      <dgm:t>
        <a:bodyPr/>
        <a:lstStyle/>
        <a:p>
          <a:r>
            <a:rPr lang="es-ES" dirty="0"/>
            <a:t>Certificaciones Económicas</a:t>
          </a:r>
          <a:endParaRPr lang="es-CR" dirty="0"/>
        </a:p>
      </dgm:t>
    </dgm:pt>
    <dgm:pt modelId="{04B61ECB-5F90-403D-84E4-D8A089C352C2}" type="parTrans" cxnId="{5758CFD0-8044-4B8D-BD6C-B33DA9E972CA}">
      <dgm:prSet/>
      <dgm:spPr/>
      <dgm:t>
        <a:bodyPr/>
        <a:lstStyle/>
        <a:p>
          <a:endParaRPr lang="es-CR"/>
        </a:p>
      </dgm:t>
    </dgm:pt>
    <dgm:pt modelId="{29ADE550-BD81-4ED1-91CB-2BC744E858A0}" type="sibTrans" cxnId="{5758CFD0-8044-4B8D-BD6C-B33DA9E972CA}">
      <dgm:prSet/>
      <dgm:spPr/>
      <dgm:t>
        <a:bodyPr/>
        <a:lstStyle/>
        <a:p>
          <a:endParaRPr lang="es-CR"/>
        </a:p>
      </dgm:t>
    </dgm:pt>
    <dgm:pt modelId="{4EBA47B8-74CD-4ACA-95D8-B1DBDA1F4A07}" type="pres">
      <dgm:prSet presAssocID="{1CF37DD4-AE8E-45EC-B01A-EF4A55E981B9}" presName="Name0" presStyleCnt="0">
        <dgm:presLayoutVars>
          <dgm:dir/>
          <dgm:resizeHandles val="exact"/>
        </dgm:presLayoutVars>
      </dgm:prSet>
      <dgm:spPr/>
    </dgm:pt>
    <dgm:pt modelId="{4FFA37BB-CC79-4C8C-8686-E2194830EFC0}" type="pres">
      <dgm:prSet presAssocID="{8824971D-1D73-4E70-B5C3-C0D368962C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7258689-FDF5-424C-9290-3FA61403885F}" type="pres">
      <dgm:prSet presAssocID="{902597F2-6677-4CF4-BEE8-8BD5F89337E9}" presName="sibTrans" presStyleLbl="sibTrans2D1" presStyleIdx="0" presStyleCnt="4"/>
      <dgm:spPr/>
      <dgm:t>
        <a:bodyPr/>
        <a:lstStyle/>
        <a:p>
          <a:endParaRPr lang="es-CR"/>
        </a:p>
      </dgm:t>
    </dgm:pt>
    <dgm:pt modelId="{9FE3D1AE-BBC4-4012-A650-8FF0226E49F1}" type="pres">
      <dgm:prSet presAssocID="{902597F2-6677-4CF4-BEE8-8BD5F89337E9}" presName="connectorText" presStyleLbl="sibTrans2D1" presStyleIdx="0" presStyleCnt="4"/>
      <dgm:spPr/>
      <dgm:t>
        <a:bodyPr/>
        <a:lstStyle/>
        <a:p>
          <a:endParaRPr lang="es-CR"/>
        </a:p>
      </dgm:t>
    </dgm:pt>
    <dgm:pt modelId="{CCAF2DA2-E999-47B9-B57E-494A0FADAAA9}" type="pres">
      <dgm:prSet presAssocID="{080452DC-2483-4665-AFD8-1AC9882565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EC4893E-520B-4271-9177-DC63C2411866}" type="pres">
      <dgm:prSet presAssocID="{32E676D7-726D-467D-A49D-FD62A4947E54}" presName="sibTrans" presStyleLbl="sibTrans2D1" presStyleIdx="1" presStyleCnt="4"/>
      <dgm:spPr/>
      <dgm:t>
        <a:bodyPr/>
        <a:lstStyle/>
        <a:p>
          <a:endParaRPr lang="es-CR"/>
        </a:p>
      </dgm:t>
    </dgm:pt>
    <dgm:pt modelId="{76C047D3-78CC-45F3-A3EA-A71A87E35D38}" type="pres">
      <dgm:prSet presAssocID="{32E676D7-726D-467D-A49D-FD62A4947E54}" presName="connectorText" presStyleLbl="sibTrans2D1" presStyleIdx="1" presStyleCnt="4"/>
      <dgm:spPr/>
      <dgm:t>
        <a:bodyPr/>
        <a:lstStyle/>
        <a:p>
          <a:endParaRPr lang="es-CR"/>
        </a:p>
      </dgm:t>
    </dgm:pt>
    <dgm:pt modelId="{2E95C8B2-B6E0-4355-B314-8DCBFCA79DA0}" type="pres">
      <dgm:prSet presAssocID="{A41EB739-652E-4F66-8896-5A6755F084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E64BA0-BA4C-4177-9F7B-3365CC1D4DC2}" type="pres">
      <dgm:prSet presAssocID="{CF9D4AE0-9541-41FB-8A43-D8E4D367A937}" presName="sibTrans" presStyleLbl="sibTrans2D1" presStyleIdx="2" presStyleCnt="4"/>
      <dgm:spPr/>
      <dgm:t>
        <a:bodyPr/>
        <a:lstStyle/>
        <a:p>
          <a:endParaRPr lang="es-CR"/>
        </a:p>
      </dgm:t>
    </dgm:pt>
    <dgm:pt modelId="{A28CF00D-2026-4951-8724-56B2E51EED2B}" type="pres">
      <dgm:prSet presAssocID="{CF9D4AE0-9541-41FB-8A43-D8E4D367A937}" presName="connectorText" presStyleLbl="sibTrans2D1" presStyleIdx="2" presStyleCnt="4"/>
      <dgm:spPr/>
      <dgm:t>
        <a:bodyPr/>
        <a:lstStyle/>
        <a:p>
          <a:endParaRPr lang="es-CR"/>
        </a:p>
      </dgm:t>
    </dgm:pt>
    <dgm:pt modelId="{AE1EEE5F-635D-493E-B7A0-13962A2F10A1}" type="pres">
      <dgm:prSet presAssocID="{E4632E36-DECF-454A-8FBC-D8C61A11D9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A887D5F-F1C2-471C-97E9-39480E88B8CB}" type="pres">
      <dgm:prSet presAssocID="{8D8E859D-0F3B-4453-82F3-39042416B352}" presName="sibTrans" presStyleLbl="sibTrans2D1" presStyleIdx="3" presStyleCnt="4"/>
      <dgm:spPr/>
      <dgm:t>
        <a:bodyPr/>
        <a:lstStyle/>
        <a:p>
          <a:endParaRPr lang="es-CR"/>
        </a:p>
      </dgm:t>
    </dgm:pt>
    <dgm:pt modelId="{F8438D51-0BFB-47D8-928C-1BCED341B2E0}" type="pres">
      <dgm:prSet presAssocID="{8D8E859D-0F3B-4453-82F3-39042416B352}" presName="connectorText" presStyleLbl="sibTrans2D1" presStyleIdx="3" presStyleCnt="4"/>
      <dgm:spPr/>
      <dgm:t>
        <a:bodyPr/>
        <a:lstStyle/>
        <a:p>
          <a:endParaRPr lang="es-CR"/>
        </a:p>
      </dgm:t>
    </dgm:pt>
    <dgm:pt modelId="{78C2ECC6-8937-4D56-AA4A-413DBEE3914B}" type="pres">
      <dgm:prSet presAssocID="{387C5826-77F0-4A7B-9770-0BFB87DA9E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C7D48D1-6748-4B13-B012-3D3EA8DF3114}" type="presOf" srcId="{CF9D4AE0-9541-41FB-8A43-D8E4D367A937}" destId="{A28CF00D-2026-4951-8724-56B2E51EED2B}" srcOrd="1" destOrd="0" presId="urn:microsoft.com/office/officeart/2005/8/layout/process1"/>
    <dgm:cxn modelId="{13DD83E0-50C9-4AE4-A9FE-FD3AEB1189F4}" srcId="{1CF37DD4-AE8E-45EC-B01A-EF4A55E981B9}" destId="{A41EB739-652E-4F66-8896-5A6755F08457}" srcOrd="2" destOrd="0" parTransId="{68974FB4-E0A1-4A9A-AB9B-663789AA884B}" sibTransId="{CF9D4AE0-9541-41FB-8A43-D8E4D367A937}"/>
    <dgm:cxn modelId="{8E1E9246-0DB1-46D1-A163-A74B8C4FC536}" type="presOf" srcId="{902597F2-6677-4CF4-BEE8-8BD5F89337E9}" destId="{97258689-FDF5-424C-9290-3FA61403885F}" srcOrd="0" destOrd="0" presId="urn:microsoft.com/office/officeart/2005/8/layout/process1"/>
    <dgm:cxn modelId="{5758CFD0-8044-4B8D-BD6C-B33DA9E972CA}" srcId="{1CF37DD4-AE8E-45EC-B01A-EF4A55E981B9}" destId="{387C5826-77F0-4A7B-9770-0BFB87DA9E1C}" srcOrd="4" destOrd="0" parTransId="{04B61ECB-5F90-403D-84E4-D8A089C352C2}" sibTransId="{29ADE550-BD81-4ED1-91CB-2BC744E858A0}"/>
    <dgm:cxn modelId="{41003C05-8058-492D-85D9-094F5D6ACCE5}" type="presOf" srcId="{1CF37DD4-AE8E-45EC-B01A-EF4A55E981B9}" destId="{4EBA47B8-74CD-4ACA-95D8-B1DBDA1F4A07}" srcOrd="0" destOrd="0" presId="urn:microsoft.com/office/officeart/2005/8/layout/process1"/>
    <dgm:cxn modelId="{816D1C93-47E9-4089-A07A-8C13E9E84453}" type="presOf" srcId="{8D8E859D-0F3B-4453-82F3-39042416B352}" destId="{1A887D5F-F1C2-471C-97E9-39480E88B8CB}" srcOrd="0" destOrd="0" presId="urn:microsoft.com/office/officeart/2005/8/layout/process1"/>
    <dgm:cxn modelId="{CF5A1BF4-62EF-4134-88A2-BEA5CCECF16F}" type="presOf" srcId="{32E676D7-726D-467D-A49D-FD62A4947E54}" destId="{0EC4893E-520B-4271-9177-DC63C2411866}" srcOrd="0" destOrd="0" presId="urn:microsoft.com/office/officeart/2005/8/layout/process1"/>
    <dgm:cxn modelId="{D21D9876-7DF8-4A73-8818-F31A0A3529E8}" type="presOf" srcId="{902597F2-6677-4CF4-BEE8-8BD5F89337E9}" destId="{9FE3D1AE-BBC4-4012-A650-8FF0226E49F1}" srcOrd="1" destOrd="0" presId="urn:microsoft.com/office/officeart/2005/8/layout/process1"/>
    <dgm:cxn modelId="{9573CFAC-189B-4CBA-88DC-E2A937501A61}" type="presOf" srcId="{A41EB739-652E-4F66-8896-5A6755F08457}" destId="{2E95C8B2-B6E0-4355-B314-8DCBFCA79DA0}" srcOrd="0" destOrd="0" presId="urn:microsoft.com/office/officeart/2005/8/layout/process1"/>
    <dgm:cxn modelId="{2604A3C7-8B27-4C5B-8977-B166C5D01612}" type="presOf" srcId="{387C5826-77F0-4A7B-9770-0BFB87DA9E1C}" destId="{78C2ECC6-8937-4D56-AA4A-413DBEE3914B}" srcOrd="0" destOrd="0" presId="urn:microsoft.com/office/officeart/2005/8/layout/process1"/>
    <dgm:cxn modelId="{D44AE319-8F6D-4B6F-B1E6-77B27BC01027}" srcId="{1CF37DD4-AE8E-45EC-B01A-EF4A55E981B9}" destId="{E4632E36-DECF-454A-8FBC-D8C61A11D96C}" srcOrd="3" destOrd="0" parTransId="{F85B5F97-4A57-47E5-B128-5F49F2F3E3B9}" sibTransId="{8D8E859D-0F3B-4453-82F3-39042416B352}"/>
    <dgm:cxn modelId="{7170E9FF-2E6A-4559-8D9B-BF66609F0350}" type="presOf" srcId="{8D8E859D-0F3B-4453-82F3-39042416B352}" destId="{F8438D51-0BFB-47D8-928C-1BCED341B2E0}" srcOrd="1" destOrd="0" presId="urn:microsoft.com/office/officeart/2005/8/layout/process1"/>
    <dgm:cxn modelId="{E780A7BD-97E1-46A7-AD06-46017B0B4909}" type="presOf" srcId="{CF9D4AE0-9541-41FB-8A43-D8E4D367A937}" destId="{06E64BA0-BA4C-4177-9F7B-3365CC1D4DC2}" srcOrd="0" destOrd="0" presId="urn:microsoft.com/office/officeart/2005/8/layout/process1"/>
    <dgm:cxn modelId="{89C8E0D4-467E-4021-887C-AC997906F23F}" type="presOf" srcId="{32E676D7-726D-467D-A49D-FD62A4947E54}" destId="{76C047D3-78CC-45F3-A3EA-A71A87E35D38}" srcOrd="1" destOrd="0" presId="urn:microsoft.com/office/officeart/2005/8/layout/process1"/>
    <dgm:cxn modelId="{5660A2B8-9549-4A31-B85B-7B0BFDE0E42C}" type="presOf" srcId="{8824971D-1D73-4E70-B5C3-C0D368962C3E}" destId="{4FFA37BB-CC79-4C8C-8686-E2194830EFC0}" srcOrd="0" destOrd="0" presId="urn:microsoft.com/office/officeart/2005/8/layout/process1"/>
    <dgm:cxn modelId="{35BFA8F1-B14C-4EE7-84C3-C63FDDAFA2E2}" srcId="{1CF37DD4-AE8E-45EC-B01A-EF4A55E981B9}" destId="{080452DC-2483-4665-AFD8-1AC988256517}" srcOrd="1" destOrd="0" parTransId="{3BA30E2F-6251-435E-A450-A45BD7D22D34}" sibTransId="{32E676D7-726D-467D-A49D-FD62A4947E54}"/>
    <dgm:cxn modelId="{383670E8-69C5-46CA-B1D1-58831B116B6E}" type="presOf" srcId="{080452DC-2483-4665-AFD8-1AC988256517}" destId="{CCAF2DA2-E999-47B9-B57E-494A0FADAAA9}" srcOrd="0" destOrd="0" presId="urn:microsoft.com/office/officeart/2005/8/layout/process1"/>
    <dgm:cxn modelId="{FF42E6CF-E328-4A94-AE2F-846C37283213}" type="presOf" srcId="{E4632E36-DECF-454A-8FBC-D8C61A11D96C}" destId="{AE1EEE5F-635D-493E-B7A0-13962A2F10A1}" srcOrd="0" destOrd="0" presId="urn:microsoft.com/office/officeart/2005/8/layout/process1"/>
    <dgm:cxn modelId="{C7D8B894-1BA1-4CBA-944C-FD44E19BF687}" srcId="{1CF37DD4-AE8E-45EC-B01A-EF4A55E981B9}" destId="{8824971D-1D73-4E70-B5C3-C0D368962C3E}" srcOrd="0" destOrd="0" parTransId="{CEC997D9-E275-42C2-82D7-507F2253AF9D}" sibTransId="{902597F2-6677-4CF4-BEE8-8BD5F89337E9}"/>
    <dgm:cxn modelId="{08C8683B-F455-454C-9DAD-A06369988666}" type="presParOf" srcId="{4EBA47B8-74CD-4ACA-95D8-B1DBDA1F4A07}" destId="{4FFA37BB-CC79-4C8C-8686-E2194830EFC0}" srcOrd="0" destOrd="0" presId="urn:microsoft.com/office/officeart/2005/8/layout/process1"/>
    <dgm:cxn modelId="{ADCE183C-66AF-4AD7-AB2B-B490C5CF9CAB}" type="presParOf" srcId="{4EBA47B8-74CD-4ACA-95D8-B1DBDA1F4A07}" destId="{97258689-FDF5-424C-9290-3FA61403885F}" srcOrd="1" destOrd="0" presId="urn:microsoft.com/office/officeart/2005/8/layout/process1"/>
    <dgm:cxn modelId="{E635ACAC-C8ED-483E-8780-3F7FC89E8D71}" type="presParOf" srcId="{97258689-FDF5-424C-9290-3FA61403885F}" destId="{9FE3D1AE-BBC4-4012-A650-8FF0226E49F1}" srcOrd="0" destOrd="0" presId="urn:microsoft.com/office/officeart/2005/8/layout/process1"/>
    <dgm:cxn modelId="{0644FDDC-F4F5-4481-B495-DB6434F5C0A6}" type="presParOf" srcId="{4EBA47B8-74CD-4ACA-95D8-B1DBDA1F4A07}" destId="{CCAF2DA2-E999-47B9-B57E-494A0FADAAA9}" srcOrd="2" destOrd="0" presId="urn:microsoft.com/office/officeart/2005/8/layout/process1"/>
    <dgm:cxn modelId="{22FCDC2C-C4AF-4C55-B3A6-05A8DEAA7BB1}" type="presParOf" srcId="{4EBA47B8-74CD-4ACA-95D8-B1DBDA1F4A07}" destId="{0EC4893E-520B-4271-9177-DC63C2411866}" srcOrd="3" destOrd="0" presId="urn:microsoft.com/office/officeart/2005/8/layout/process1"/>
    <dgm:cxn modelId="{E23133DC-52FE-418C-BCD9-46875A0B68C0}" type="presParOf" srcId="{0EC4893E-520B-4271-9177-DC63C2411866}" destId="{76C047D3-78CC-45F3-A3EA-A71A87E35D38}" srcOrd="0" destOrd="0" presId="urn:microsoft.com/office/officeart/2005/8/layout/process1"/>
    <dgm:cxn modelId="{A5E2EF6A-3027-4610-A9A0-4F722B982BEE}" type="presParOf" srcId="{4EBA47B8-74CD-4ACA-95D8-B1DBDA1F4A07}" destId="{2E95C8B2-B6E0-4355-B314-8DCBFCA79DA0}" srcOrd="4" destOrd="0" presId="urn:microsoft.com/office/officeart/2005/8/layout/process1"/>
    <dgm:cxn modelId="{2A435BFD-1665-4CE7-9B63-5A178CA68B56}" type="presParOf" srcId="{4EBA47B8-74CD-4ACA-95D8-B1DBDA1F4A07}" destId="{06E64BA0-BA4C-4177-9F7B-3365CC1D4DC2}" srcOrd="5" destOrd="0" presId="urn:microsoft.com/office/officeart/2005/8/layout/process1"/>
    <dgm:cxn modelId="{055A310C-8A5C-4867-88C0-5BE398878214}" type="presParOf" srcId="{06E64BA0-BA4C-4177-9F7B-3365CC1D4DC2}" destId="{A28CF00D-2026-4951-8724-56B2E51EED2B}" srcOrd="0" destOrd="0" presId="urn:microsoft.com/office/officeart/2005/8/layout/process1"/>
    <dgm:cxn modelId="{786A3AED-3D46-4B2A-B95E-CA9FF937EEB3}" type="presParOf" srcId="{4EBA47B8-74CD-4ACA-95D8-B1DBDA1F4A07}" destId="{AE1EEE5F-635D-493E-B7A0-13962A2F10A1}" srcOrd="6" destOrd="0" presId="urn:microsoft.com/office/officeart/2005/8/layout/process1"/>
    <dgm:cxn modelId="{3D421999-228C-4CD6-A424-8BF3188F9446}" type="presParOf" srcId="{4EBA47B8-74CD-4ACA-95D8-B1DBDA1F4A07}" destId="{1A887D5F-F1C2-471C-97E9-39480E88B8CB}" srcOrd="7" destOrd="0" presId="urn:microsoft.com/office/officeart/2005/8/layout/process1"/>
    <dgm:cxn modelId="{61AA2FF7-8472-4EB1-8418-82511B49A25D}" type="presParOf" srcId="{1A887D5F-F1C2-471C-97E9-39480E88B8CB}" destId="{F8438D51-0BFB-47D8-928C-1BCED341B2E0}" srcOrd="0" destOrd="0" presId="urn:microsoft.com/office/officeart/2005/8/layout/process1"/>
    <dgm:cxn modelId="{53A41F24-01B8-460E-98FC-224EA648938F}" type="presParOf" srcId="{4EBA47B8-74CD-4ACA-95D8-B1DBDA1F4A07}" destId="{78C2ECC6-8937-4D56-AA4A-413DBEE3914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2B005-CB11-433F-A5A7-CDB07CE51E10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DC79D-43D2-423E-9FA4-4BCE98C441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974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b="1" dirty="0"/>
              <a:t>COLEY 0320-2018 / DETCE-0642-2019 / COLEY 0528-2020 / DVM-AC-DETCE-0154-2021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79D-43D2-423E-9FA4-4BCE98C4417C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862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19/6/2023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COLEY%201%20Ejemplos%20Taller.xls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INSTRUCTIVO%20COLEY%202018.docx" TargetMode="External"/><Relationship Id="rId4" Type="http://schemas.openxmlformats.org/officeDocument/2006/relationships/hyperlink" Target="COLEY%202%20Ejemplos%20Taller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INSTRUCTIVO%20COLEY%202018.docx" TargetMode="External"/><Relationship Id="rId2" Type="http://schemas.openxmlformats.org/officeDocument/2006/relationships/hyperlink" Target="COLEY%203%20Ejemplos%20Taller.xls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mailto:dep.especialidadestecnicas@mep.go.c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3" b="1065"/>
          <a:stretch/>
        </p:blipFill>
        <p:spPr bwMode="auto">
          <a:xfrm>
            <a:off x="1922389" y="1605516"/>
            <a:ext cx="10423743" cy="5252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BD230E-EB6B-489D-AE6F-CAE2F4C8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77" y="2566009"/>
            <a:ext cx="9870816" cy="133044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dirty="0">
                <a:solidFill>
                  <a:srgbClr val="572974"/>
                </a:solidFill>
                <a:latin typeface="Century Gothic" panose="020B0502020202020204" pitchFamily="34" charset="0"/>
                <a:ea typeface="+mj-lt"/>
                <a:cs typeface="Calibri"/>
              </a:rPr>
              <a:t>Elaboración de Informes Económicos </a:t>
            </a:r>
            <a:r>
              <a:rPr lang="es-ES" b="1" dirty="0">
                <a:solidFill>
                  <a:srgbClr val="572974"/>
                </a:solidFill>
                <a:latin typeface="Century Gothic" panose="020B0502020202020204" pitchFamily="34" charset="0"/>
                <a:ea typeface="+mj-lt"/>
                <a:cs typeface="Calibri"/>
              </a:rPr>
              <a:t>COLEY 1, 2 y 3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676411" y="347882"/>
            <a:ext cx="9561721" cy="1743370"/>
            <a:chOff x="1284148" y="447770"/>
            <a:chExt cx="9561721" cy="1371527"/>
          </a:xfrm>
        </p:grpSpPr>
        <p:grpSp>
          <p:nvGrpSpPr>
            <p:cNvPr id="10" name="Grupo 9"/>
            <p:cNvGrpSpPr/>
            <p:nvPr/>
          </p:nvGrpSpPr>
          <p:grpSpPr>
            <a:xfrm>
              <a:off x="1565304" y="447770"/>
              <a:ext cx="9280565" cy="946864"/>
              <a:chOff x="475135" y="79209"/>
              <a:chExt cx="5985176" cy="735330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54"/>
              <a:stretch/>
            </p:blipFill>
            <p:spPr bwMode="auto">
              <a:xfrm>
                <a:off x="1693521" y="195038"/>
                <a:ext cx="716815" cy="60547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4" r="13849"/>
              <a:stretch/>
            </p:blipFill>
            <p:spPr bwMode="auto">
              <a:xfrm>
                <a:off x="475135" y="79209"/>
                <a:ext cx="1149350" cy="73533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Cuadro de texto 5"/>
              <p:cNvSpPr txBox="1"/>
              <p:nvPr/>
            </p:nvSpPr>
            <p:spPr>
              <a:xfrm>
                <a:off x="2548407" y="335950"/>
                <a:ext cx="3911904" cy="42237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806065" algn="ctr"/>
                    <a:tab pos="5612130" algn="r"/>
                  </a:tabLst>
                  <a:defRPr/>
                </a:pPr>
                <a:r>
                  <a:rPr kumimoji="0" lang="es-C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Std"/>
                    <a:ea typeface="Calibri" panose="020F0502020204030204" pitchFamily="34" charset="0"/>
                    <a:cs typeface="Times New Roman" panose="02020603050405020304" pitchFamily="18" charset="0"/>
                  </a:rPr>
                  <a:t>Viceministerio Académico</a:t>
                </a:r>
                <a:endParaRPr kumimoji="0" lang="es-C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806065" algn="ctr"/>
                    <a:tab pos="5612130" algn="r"/>
                  </a:tabLst>
                  <a:defRPr/>
                </a:pPr>
                <a:r>
                  <a:rPr kumimoji="0" lang="es-C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Std"/>
                    <a:ea typeface="Calibri" panose="020F0502020204030204" pitchFamily="34" charset="0"/>
                    <a:cs typeface="Times New Roman" panose="02020603050405020304" pitchFamily="18" charset="0"/>
                  </a:rPr>
                  <a:t>Dirección de Educación Técnica y Capacidades Emprendedoras </a:t>
                </a:r>
                <a:endParaRPr kumimoji="0" lang="es-C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806065" algn="ctr"/>
                    <a:tab pos="5612130" algn="r"/>
                  </a:tabLst>
                  <a:defRPr/>
                </a:pPr>
                <a:r>
                  <a:rPr kumimoji="0" lang="es-C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Std"/>
                    <a:ea typeface="Calibri" panose="020F0502020204030204" pitchFamily="34" charset="0"/>
                    <a:cs typeface="Times New Roman" panose="02020603050405020304" pitchFamily="18" charset="0"/>
                  </a:rPr>
                  <a:t>Departamento de Especialidades Técnicas</a:t>
                </a:r>
                <a:endParaRPr kumimoji="0" lang="es-C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pic>
          <p:nvPicPr>
            <p:cNvPr id="14" name="Imagen 13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8" t="8498" b="84411"/>
            <a:stretch/>
          </p:blipFill>
          <p:spPr bwMode="auto">
            <a:xfrm>
              <a:off x="1284148" y="933839"/>
              <a:ext cx="8878549" cy="8854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4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96" y="5454692"/>
            <a:ext cx="4498936" cy="6282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52677" y="402441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60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Century Gothic" panose="020B0502020202020204" pitchFamily="34" charset="0"/>
                <a:ea typeface="+mj-lt"/>
                <a:cs typeface="Calibri"/>
              </a:rPr>
              <a:t>2023</a:t>
            </a:r>
            <a:endParaRPr kumimoji="0" lang="es-CR" sz="6000" b="0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966952" y="3989578"/>
            <a:ext cx="10271180" cy="3484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83649" y="1327234"/>
            <a:ext cx="7874564" cy="475924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>
                <a:solidFill>
                  <a:prstClr val="black"/>
                </a:solidFill>
                <a:cs typeface="Arial" pitchFamily="34" charset="0"/>
              </a:rPr>
              <a:t>Los centros educativos subvencionados deben registrar los bienes con impuestos según corresponda.</a:t>
            </a:r>
            <a:endParaRPr lang="es-CR" sz="24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El informe debe de contar con las </a:t>
            </a: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facturas electrónicas</a:t>
            </a:r>
            <a:r>
              <a:rPr lang="es-CR" sz="2400" b="1" dirty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que respalden las inversiones realizadas</a:t>
            </a:r>
          </a:p>
          <a:p>
            <a:pPr algn="just">
              <a:lnSpc>
                <a:spcPct val="150000"/>
              </a:lnSpc>
            </a:pP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Colocarse seguido al COLEY 2 del periodo correspondiente</a:t>
            </a:r>
            <a:r>
              <a:rPr lang="es-CR" sz="2400" dirty="0">
                <a:solidFill>
                  <a:srgbClr val="835D98"/>
                </a:solidFill>
                <a:cs typeface="Arial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Informes COLEY 1 de saldos remanentes de diferentes periodos deben colocarse en el periodo de desembolso más reciente.</a:t>
            </a:r>
          </a:p>
          <a:p>
            <a:pPr lvl="0" algn="just"/>
            <a:endParaRPr lang="es-CR" sz="2400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just">
              <a:buNone/>
            </a:pPr>
            <a:endParaRPr lang="es-CR" sz="2400" dirty="0">
              <a:solidFill>
                <a:prstClr val="black"/>
              </a:solidFill>
              <a:cs typeface="Arial" pitchFamily="34" charset="0"/>
            </a:endParaRPr>
          </a:p>
          <a:p>
            <a:endParaRPr lang="es-CR" sz="2400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06013C61-F3D5-3477-6737-F73A4BED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70"/>
            <a:ext cx="11400367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5854800F-8012-7C96-3E74-85A2ADB25BA0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Sobre la Obligatoriedad del Uso de Factura Electrónica.">
            <a:extLst>
              <a:ext uri="{FF2B5EF4-FFF2-40B4-BE49-F238E27FC236}">
                <a16:creationId xmlns:a16="http://schemas.microsoft.com/office/drawing/2014/main" xmlns="" id="{5A2AB972-C595-9C0A-1E8D-A1573373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73" y="2153967"/>
            <a:ext cx="2746538" cy="240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239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843213" y="1165678"/>
            <a:ext cx="8900053" cy="5192259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Mientras el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plan de inversión cuente con saldo, debe presentarse el informe COLEY 1</a:t>
            </a:r>
            <a:r>
              <a:rPr lang="es-CR" sz="26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hasta tanto éste no sea liquidado en el informe del siguiente periodo (siempre con sus respectivas facturas).</a:t>
            </a:r>
          </a:p>
          <a:p>
            <a:pPr algn="just">
              <a:lnSpc>
                <a:spcPct val="170000"/>
              </a:lnSpc>
            </a:pP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El informe COLEY 1 se deja de presentar solamente cuando:</a:t>
            </a:r>
          </a:p>
          <a:p>
            <a:pPr lvl="1" algn="just">
              <a:lnSpc>
                <a:spcPct val="170000"/>
              </a:lnSpc>
              <a:buFont typeface="Calibri" panose="020F0502020204030204" pitchFamily="34" charset="0"/>
              <a:buChar char="⁻"/>
            </a:pP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El plan de inversión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se ejecutó al 100% y tiene saldo ₡0,00</a:t>
            </a:r>
            <a:r>
              <a:rPr lang="es-CR" sz="2600" dirty="0">
                <a:solidFill>
                  <a:srgbClr val="835D98"/>
                </a:solidFill>
                <a:cs typeface="Arial" pitchFamily="34" charset="0"/>
              </a:rPr>
              <a:t>. </a:t>
            </a:r>
          </a:p>
          <a:p>
            <a:pPr lvl="1" algn="just">
              <a:lnSpc>
                <a:spcPct val="170000"/>
              </a:lnSpc>
              <a:buFont typeface="Calibri" panose="020F0502020204030204" pitchFamily="34" charset="0"/>
              <a:buChar char="⁻"/>
            </a:pP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El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saldo remanente </a:t>
            </a: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generado, posterior a la inversión y cancelación de los bienes, ya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fue aprobado por la Comisión Nacional de la Ley N°7372 </a:t>
            </a: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para un nuevo plan de inversión</a:t>
            </a:r>
            <a:r>
              <a:rPr lang="es-CR" sz="26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lvl="1" algn="just">
              <a:lnSpc>
                <a:spcPct val="170000"/>
              </a:lnSpc>
              <a:buFont typeface="Calibri" panose="020F0502020204030204" pitchFamily="34" charset="0"/>
              <a:buChar char="⁻"/>
            </a:pPr>
            <a:r>
              <a:rPr lang="es-ES" sz="2600" dirty="0" smtClean="0">
                <a:solidFill>
                  <a:prstClr val="black"/>
                </a:solidFill>
                <a:cs typeface="Arial" pitchFamily="34" charset="0"/>
              </a:rPr>
              <a:t>En ambos casos debe ser revisada la documentación por la UFCT.</a:t>
            </a:r>
            <a:endParaRPr lang="es-CR" sz="26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/>
            <a:endParaRPr lang="es-CR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9" y="2057016"/>
            <a:ext cx="2510073" cy="2243377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CCF2CAC4-0406-FB24-ED26-F463C54B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70"/>
            <a:ext cx="11400367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50C457A-C66D-1E7E-FD69-57D62BB09FAB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3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 txBox="1">
            <a:spLocks/>
          </p:cNvSpPr>
          <p:nvPr/>
        </p:nvSpPr>
        <p:spPr>
          <a:xfrm>
            <a:off x="381000" y="178269"/>
            <a:ext cx="114210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Secciones del Informe COLEY 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74117" y="1517487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Sección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Administrativa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558457" y="3265450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Sección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Económica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558457" y="4822387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Validación del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Documento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60FAC72-38D8-28C5-F266-EF7DD8047DD5}"/>
              </a:ext>
            </a:extLst>
          </p:cNvPr>
          <p:cNvGrpSpPr/>
          <p:nvPr/>
        </p:nvGrpSpPr>
        <p:grpSpPr>
          <a:xfrm>
            <a:off x="1905292" y="1123074"/>
            <a:ext cx="6147700" cy="4684414"/>
            <a:chOff x="2462339" y="865048"/>
            <a:chExt cx="6755255" cy="5147358"/>
          </a:xfrm>
        </p:grpSpPr>
        <p:pic>
          <p:nvPicPr>
            <p:cNvPr id="11" name="Imagen 10"/>
            <p:cNvPicPr/>
            <p:nvPr/>
          </p:nvPicPr>
          <p:blipFill rotWithShape="1">
            <a:blip r:embed="rId2"/>
            <a:srcRect t="72760"/>
            <a:stretch/>
          </p:blipFill>
          <p:spPr>
            <a:xfrm>
              <a:off x="2462339" y="4625341"/>
              <a:ext cx="6748905" cy="13870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2" name="Imagen 11"/>
            <p:cNvPicPr/>
            <p:nvPr/>
          </p:nvPicPr>
          <p:blipFill rotWithShape="1">
            <a:blip r:embed="rId2"/>
            <a:srcRect t="32954" b="27090"/>
            <a:stretch/>
          </p:blipFill>
          <p:spPr>
            <a:xfrm>
              <a:off x="2462340" y="2590801"/>
              <a:ext cx="6748905" cy="2034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8690" y="865048"/>
              <a:ext cx="6748904" cy="17278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F14AD0CC-C839-7C9E-3F9F-D29F39A1FF15}"/>
              </a:ext>
            </a:extLst>
          </p:cNvPr>
          <p:cNvCxnSpPr>
            <a:cxnSpLocks/>
          </p:cNvCxnSpPr>
          <p:nvPr/>
        </p:nvCxnSpPr>
        <p:spPr>
          <a:xfrm>
            <a:off x="683649" y="650671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xmlns="" id="{EA0DBAF8-2DE0-3103-8777-A49544EE5702}"/>
              </a:ext>
            </a:extLst>
          </p:cNvPr>
          <p:cNvSpPr/>
          <p:nvPr/>
        </p:nvSpPr>
        <p:spPr>
          <a:xfrm>
            <a:off x="8261131" y="1123074"/>
            <a:ext cx="199697" cy="1570541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xmlns="" id="{248A0A9F-A32C-BDBF-126F-18B0CC2D54DF}"/>
              </a:ext>
            </a:extLst>
          </p:cNvPr>
          <p:cNvSpPr/>
          <p:nvPr/>
        </p:nvSpPr>
        <p:spPr>
          <a:xfrm>
            <a:off x="8274420" y="2834123"/>
            <a:ext cx="199697" cy="1570541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xmlns="" id="{E607B592-AD3D-99FE-2DDA-42B09A87B3B7}"/>
              </a:ext>
            </a:extLst>
          </p:cNvPr>
          <p:cNvSpPr/>
          <p:nvPr/>
        </p:nvSpPr>
        <p:spPr>
          <a:xfrm>
            <a:off x="8274420" y="4545173"/>
            <a:ext cx="266203" cy="1262316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8335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3" grpId="0"/>
      <p:bldP spid="14" grpId="0"/>
      <p:bldP spid="8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2946919" y="4091680"/>
            <a:ext cx="6678636" cy="1656184"/>
          </a:xfrm>
          <a:prstGeom prst="roundRect">
            <a:avLst/>
          </a:prstGeom>
          <a:noFill/>
          <a:ln w="38100">
            <a:solidFill>
              <a:srgbClr val="835D9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ea typeface="+mj-ea"/>
                <a:cs typeface="Adobe Devanagari" panose="02040503050201020203" pitchFamily="18" charset="0"/>
                <a:hlinkClick r:id="rId2" action="ppaction://hlinkfile"/>
              </a:rPr>
              <a:t>Elaboración del  Informe </a:t>
            </a:r>
            <a:r>
              <a:rPr lang="es-CR" sz="5400" b="1" dirty="0">
                <a:solidFill>
                  <a:srgbClr val="AB91B8"/>
                </a:solidFill>
                <a:latin typeface="Century Gothic" panose="020B0502020202020204" pitchFamily="34" charset="0"/>
                <a:ea typeface="+mj-ea"/>
                <a:cs typeface="Adobe Devanagari" panose="02040503050201020203" pitchFamily="18" charset="0"/>
                <a:hlinkClick r:id="rId2" action="ppaction://hlinkfile"/>
              </a:rPr>
              <a:t>COLEY 1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7297B0D-F344-04FA-4D32-596F75018C16}"/>
              </a:ext>
            </a:extLst>
          </p:cNvPr>
          <p:cNvGrpSpPr/>
          <p:nvPr/>
        </p:nvGrpSpPr>
        <p:grpSpPr>
          <a:xfrm>
            <a:off x="3865264" y="581225"/>
            <a:ext cx="4841946" cy="3626069"/>
            <a:chOff x="6401851" y="2063186"/>
            <a:chExt cx="4841946" cy="362606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9E29A093-596D-2889-A8D0-89E7AB949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1851" y="2063186"/>
              <a:ext cx="4841946" cy="3626069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4940" y="2250145"/>
              <a:ext cx="3468977" cy="220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12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98E2AE2-47FA-34FE-3A4D-A5105522A6F8}"/>
              </a:ext>
            </a:extLst>
          </p:cNvPr>
          <p:cNvGrpSpPr/>
          <p:nvPr/>
        </p:nvGrpSpPr>
        <p:grpSpPr>
          <a:xfrm>
            <a:off x="4224981" y="332959"/>
            <a:ext cx="3648802" cy="3427917"/>
            <a:chOff x="4076300" y="343469"/>
            <a:chExt cx="3648802" cy="342791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3CA43DF5-1DB8-CB17-DDB5-AA7C784C8134}"/>
                </a:ext>
              </a:extLst>
            </p:cNvPr>
            <p:cNvGrpSpPr/>
            <p:nvPr/>
          </p:nvGrpSpPr>
          <p:grpSpPr>
            <a:xfrm>
              <a:off x="4076300" y="343469"/>
              <a:ext cx="3648802" cy="3427917"/>
              <a:chOff x="7646569" y="979988"/>
              <a:chExt cx="4014187" cy="406177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xmlns="" id="{69785E47-DB7B-4F9A-5F05-1B13F9971FF5}"/>
                  </a:ext>
                </a:extLst>
              </p:cNvPr>
              <p:cNvGrpSpPr/>
              <p:nvPr/>
            </p:nvGrpSpPr>
            <p:grpSpPr>
              <a:xfrm>
                <a:off x="7649565" y="979988"/>
                <a:ext cx="4011191" cy="4053315"/>
                <a:chOff x="1155632" y="865425"/>
                <a:chExt cx="4011191" cy="4053315"/>
              </a:xfrm>
            </p:grpSpPr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xmlns="" id="{5F04B601-03A3-9976-3415-D029FB4515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5632" y="865425"/>
                  <a:ext cx="4011191" cy="401119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grpSp>
              <p:nvGrpSpPr>
                <p:cNvPr id="10" name="Grupo 9">
                  <a:extLst>
                    <a:ext uri="{FF2B5EF4-FFF2-40B4-BE49-F238E27FC236}">
                      <a16:creationId xmlns:a16="http://schemas.microsoft.com/office/drawing/2014/main" xmlns="" id="{DAE074E5-317F-DC00-764B-9B66F8BE9A75}"/>
                    </a:ext>
                  </a:extLst>
                </p:cNvPr>
                <p:cNvGrpSpPr/>
                <p:nvPr/>
              </p:nvGrpSpPr>
              <p:grpSpPr>
                <a:xfrm>
                  <a:off x="2134774" y="4007015"/>
                  <a:ext cx="3030760" cy="911725"/>
                  <a:chOff x="2134774" y="4007015"/>
                  <a:chExt cx="3030760" cy="911725"/>
                </a:xfrm>
              </p:grpSpPr>
              <p:sp>
                <p:nvSpPr>
                  <p:cNvPr id="11" name="CuadroTexto 10">
                    <a:extLst>
                      <a:ext uri="{FF2B5EF4-FFF2-40B4-BE49-F238E27FC236}">
                        <a16:creationId xmlns:a16="http://schemas.microsoft.com/office/drawing/2014/main" xmlns="" id="{1E953DE9-2D45-4F0B-58C3-50A16C34BA07}"/>
                      </a:ext>
                    </a:extLst>
                  </p:cNvPr>
                  <p:cNvSpPr txBox="1"/>
                  <p:nvPr/>
                </p:nvSpPr>
                <p:spPr>
                  <a:xfrm>
                    <a:off x="2134774" y="4007015"/>
                    <a:ext cx="1038513" cy="911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s-CR" sz="1100" b="1" dirty="0"/>
                  </a:p>
                  <a:p>
                    <a:pPr algn="ctr"/>
                    <a:r>
                      <a:rPr lang="es-CR" sz="1100" b="1" dirty="0"/>
                      <a:t> </a:t>
                    </a:r>
                  </a:p>
                  <a:p>
                    <a:pPr algn="ctr"/>
                    <a:r>
                      <a:rPr lang="es-CR" sz="1100" b="1" dirty="0"/>
                      <a:t>Dibujo Técnico</a:t>
                    </a:r>
                  </a:p>
                </p:txBody>
              </p:sp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xmlns="" id="{D7C09394-769A-D69D-680F-AB8C42E566EA}"/>
                      </a:ext>
                    </a:extLst>
                  </p:cNvPr>
                  <p:cNvSpPr txBox="1"/>
                  <p:nvPr/>
                </p:nvSpPr>
                <p:spPr>
                  <a:xfrm>
                    <a:off x="3108444" y="4007016"/>
                    <a:ext cx="1038513" cy="7111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s-CR" sz="1100" b="1" dirty="0"/>
                  </a:p>
                  <a:p>
                    <a:pPr algn="ctr"/>
                    <a:r>
                      <a:rPr lang="es-CR" sz="1100" b="1" dirty="0"/>
                      <a:t> </a:t>
                    </a:r>
                  </a:p>
                  <a:p>
                    <a:r>
                      <a:rPr lang="es-CR" sz="1100" b="1" dirty="0"/>
                      <a:t>Informática</a:t>
                    </a:r>
                  </a:p>
                </p:txBody>
              </p:sp>
              <p:sp>
                <p:nvSpPr>
                  <p:cNvPr id="13" name="CuadroTexto 12">
                    <a:extLst>
                      <a:ext uri="{FF2B5EF4-FFF2-40B4-BE49-F238E27FC236}">
                        <a16:creationId xmlns:a16="http://schemas.microsoft.com/office/drawing/2014/main" xmlns="" id="{E053E12E-3FD0-E585-B746-45B8F965F93E}"/>
                      </a:ext>
                    </a:extLst>
                  </p:cNvPr>
                  <p:cNvSpPr txBox="1"/>
                  <p:nvPr/>
                </p:nvSpPr>
                <p:spPr>
                  <a:xfrm>
                    <a:off x="4090573" y="4007021"/>
                    <a:ext cx="1074961" cy="9117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s-CR" sz="1100" b="1" dirty="0"/>
                  </a:p>
                  <a:p>
                    <a:pPr algn="ctr"/>
                    <a:r>
                      <a:rPr lang="es-CR" sz="1100" b="1" dirty="0"/>
                      <a:t> </a:t>
                    </a:r>
                  </a:p>
                  <a:p>
                    <a:r>
                      <a:rPr lang="es-CR" sz="1100" b="1" dirty="0"/>
                      <a:t>Agroindustria</a:t>
                    </a:r>
                  </a:p>
                </p:txBody>
              </p:sp>
            </p:grpSp>
          </p:grp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xmlns="" id="{409BA5B4-1B5F-C102-7013-116A08EC28A4}"/>
                  </a:ext>
                </a:extLst>
              </p:cNvPr>
              <p:cNvSpPr txBox="1"/>
              <p:nvPr/>
            </p:nvSpPr>
            <p:spPr>
              <a:xfrm>
                <a:off x="7646569" y="4130043"/>
                <a:ext cx="1038513" cy="91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100" b="1" dirty="0"/>
                  <a:t> </a:t>
                </a:r>
              </a:p>
              <a:p>
                <a:pPr algn="ctr"/>
                <a:endParaRPr lang="es-CR" sz="1100" b="1" dirty="0"/>
              </a:p>
              <a:p>
                <a:r>
                  <a:rPr lang="es-CR" sz="1100" b="1" dirty="0"/>
                  <a:t>Lab. TIC N°1</a:t>
                </a: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6A0362D0-E67A-141B-7DFE-26467002DBCF}"/>
                </a:ext>
              </a:extLst>
            </p:cNvPr>
            <p:cNvSpPr txBox="1"/>
            <p:nvPr/>
          </p:nvSpPr>
          <p:spPr>
            <a:xfrm>
              <a:off x="5387014" y="1326709"/>
              <a:ext cx="13135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2400" b="1" dirty="0">
                  <a:solidFill>
                    <a:srgbClr val="5729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COLEY 2</a:t>
              </a:r>
            </a:p>
            <a:p>
              <a:r>
                <a:rPr lang="es-CR" sz="2400" b="1" dirty="0">
                  <a:solidFill>
                    <a:srgbClr val="5729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</a:p>
          </p:txBody>
        </p:sp>
      </p:grp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477382" y="3382502"/>
            <a:ext cx="9144000" cy="2387600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</a:t>
            </a:r>
            <a:b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</a:br>
            <a:r>
              <a:rPr lang="es-CR" sz="8800" b="1" dirty="0">
                <a:solidFill>
                  <a:srgbClr val="835D98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COLEY 2</a:t>
            </a:r>
          </a:p>
        </p:txBody>
      </p:sp>
    </p:spTree>
    <p:extLst>
      <p:ext uri="{BB962C8B-B14F-4D97-AF65-F5344CB8AC3E}">
        <p14:creationId xmlns:p14="http://schemas.microsoft.com/office/powerpoint/2010/main" val="417010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683649" y="1290636"/>
            <a:ext cx="8362438" cy="2209802"/>
          </a:xfrm>
          <a:prstGeom prst="roundRect">
            <a:avLst/>
          </a:prstGeom>
          <a:solidFill>
            <a:srgbClr val="AB91B8">
              <a:alpha val="6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53727" y="1327234"/>
            <a:ext cx="8160715" cy="454493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s-CR" sz="2400" dirty="0">
                <a:solidFill>
                  <a:srgbClr val="835D98"/>
                </a:solidFill>
                <a:cs typeface="Arial" pitchFamily="34" charset="0"/>
              </a:rPr>
              <a:t>Resumen de las inversiones realizadas por el centro educativo por periodo de desembolso así que, </a:t>
            </a: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deben incorporarse tantos Informes COLEY 2, como periodos de desembolso se encuentren sin liquidar. </a:t>
            </a:r>
            <a:endParaRPr lang="es-CR" sz="2400" dirty="0">
              <a:solidFill>
                <a:srgbClr val="835D98"/>
              </a:solidFill>
              <a:cs typeface="Arial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Se presentan siempre junto con los COLEY 1 de los planes de inversión que le corresponden.</a:t>
            </a:r>
          </a:p>
          <a:p>
            <a:pPr lvl="0" algn="just">
              <a:lnSpc>
                <a:spcPct val="160000"/>
              </a:lnSpc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Se presentan hasta que el saldo del periodo es cero.</a:t>
            </a:r>
          </a:p>
          <a:p>
            <a:pPr lvl="0" algn="just">
              <a:lnSpc>
                <a:spcPct val="160000"/>
              </a:lnSpc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Se ordenan </a:t>
            </a: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del periodo más antiguo al más reciente</a:t>
            </a: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60000"/>
              </a:lnSpc>
              <a:buNone/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endParaRPr lang="es-CR" dirty="0"/>
          </a:p>
        </p:txBody>
      </p:sp>
      <p:grpSp>
        <p:nvGrpSpPr>
          <p:cNvPr id="4" name="Grupo 3"/>
          <p:cNvGrpSpPr/>
          <p:nvPr/>
        </p:nvGrpSpPr>
        <p:grpSpPr>
          <a:xfrm>
            <a:off x="9285917" y="3167136"/>
            <a:ext cx="2715583" cy="1504877"/>
            <a:chOff x="9133111" y="3966677"/>
            <a:chExt cx="2777067" cy="16112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111" y="3966677"/>
              <a:ext cx="2777067" cy="16112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CuadroTexto 2"/>
            <p:cNvSpPr txBox="1"/>
            <p:nvPr/>
          </p:nvSpPr>
          <p:spPr>
            <a:xfrm rot="20894397">
              <a:off x="9383559" y="4229488"/>
              <a:ext cx="815637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s-CR" sz="1400" dirty="0"/>
                <a:t>COLEY 1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 rot="1446294">
              <a:off x="9836782" y="4813261"/>
              <a:ext cx="946209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COLEY 2</a:t>
              </a:r>
            </a:p>
          </p:txBody>
        </p:sp>
      </p:grpSp>
      <p:sp>
        <p:nvSpPr>
          <p:cNvPr id="10" name="Título 4">
            <a:extLst>
              <a:ext uri="{FF2B5EF4-FFF2-40B4-BE49-F238E27FC236}">
                <a16:creationId xmlns:a16="http://schemas.microsoft.com/office/drawing/2014/main" xmlns="" id="{049A58AE-AAF4-EB53-B4D9-507FDD51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70"/>
            <a:ext cx="11400367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2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D8002A14-118D-C6CC-F6A1-67FFAA180E87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27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6" grpId="0" uiExpand="1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120901" y="2329687"/>
            <a:ext cx="9365267" cy="3642487"/>
          </a:xfrm>
          <a:prstGeom prst="roundRect">
            <a:avLst/>
          </a:prstGeom>
          <a:solidFill>
            <a:srgbClr val="AB91B8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917700" y="1165678"/>
            <a:ext cx="9537700" cy="4906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Aportar </a:t>
            </a:r>
            <a:r>
              <a:rPr lang="es-CR" sz="2400" dirty="0" smtClean="0">
                <a:solidFill>
                  <a:prstClr val="black"/>
                </a:solidFill>
                <a:cs typeface="Arial" pitchFamily="34" charset="0"/>
              </a:rPr>
              <a:t>acta y declaración jurada de </a:t>
            </a: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los  procesos de Contratación </a:t>
            </a:r>
            <a:r>
              <a:rPr lang="es-CR" sz="2400" dirty="0" smtClean="0">
                <a:solidFill>
                  <a:prstClr val="black"/>
                </a:solidFill>
                <a:cs typeface="Arial" pitchFamily="34" charset="0"/>
              </a:rPr>
              <a:t>para </a:t>
            </a: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los planes de inversión de cada periodo.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CR" sz="1900" dirty="0" smtClean="0">
                <a:solidFill>
                  <a:srgbClr val="835D98"/>
                </a:solidFill>
                <a:cs typeface="Arial" pitchFamily="34" charset="0"/>
              </a:rPr>
              <a:t>Copia </a:t>
            </a:r>
            <a:r>
              <a:rPr lang="es-CR" sz="1900" dirty="0">
                <a:solidFill>
                  <a:srgbClr val="835D98"/>
                </a:solidFill>
                <a:cs typeface="Arial" pitchFamily="34" charset="0"/>
              </a:rPr>
              <a:t>del Acta de Junta Administrativa que evidencie </a:t>
            </a:r>
            <a:r>
              <a:rPr lang="es-CR" sz="1900" b="1" dirty="0">
                <a:solidFill>
                  <a:srgbClr val="835D98"/>
                </a:solidFill>
                <a:cs typeface="Arial" pitchFamily="34" charset="0"/>
              </a:rPr>
              <a:t>la etapa en la que se encuentra el proceso de Contratación Administrativa por cada plan de inversión</a:t>
            </a:r>
            <a:r>
              <a:rPr lang="es-CR" sz="1900" dirty="0">
                <a:solidFill>
                  <a:srgbClr val="835D98"/>
                </a:solidFill>
                <a:cs typeface="Arial" pitchFamily="34" charset="0"/>
              </a:rPr>
              <a:t> y especificar en la sección de  observaciones del informe COLEY 2 la referencia del </a:t>
            </a:r>
            <a:r>
              <a:rPr lang="es-CR" sz="1900" u="sng" dirty="0">
                <a:solidFill>
                  <a:srgbClr val="835D98"/>
                </a:solidFill>
                <a:cs typeface="Arial" pitchFamily="34" charset="0"/>
              </a:rPr>
              <a:t>N° de Acta y el N° de Folio </a:t>
            </a:r>
            <a:r>
              <a:rPr lang="es-CR" sz="1900" dirty="0">
                <a:solidFill>
                  <a:srgbClr val="835D98"/>
                </a:solidFill>
                <a:cs typeface="Arial" pitchFamily="34" charset="0"/>
              </a:rPr>
              <a:t>en la que se está dando el debido proceso a las contrataciones pendientes</a:t>
            </a:r>
            <a:r>
              <a:rPr lang="es-CR" sz="1900" dirty="0" smtClean="0">
                <a:solidFill>
                  <a:srgbClr val="835D98"/>
                </a:solidFill>
                <a:cs typeface="Arial" pitchFamily="34" charset="0"/>
              </a:rPr>
              <a:t>.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CR" sz="1900" dirty="0" smtClean="0">
                <a:solidFill>
                  <a:srgbClr val="835D98"/>
                </a:solidFill>
                <a:cs typeface="Arial" pitchFamily="34" charset="0"/>
              </a:rPr>
              <a:t>Declaración </a:t>
            </a:r>
            <a:r>
              <a:rPr lang="es-CR" sz="1900" dirty="0">
                <a:solidFill>
                  <a:srgbClr val="835D98"/>
                </a:solidFill>
                <a:cs typeface="Arial" pitchFamily="34" charset="0"/>
              </a:rPr>
              <a:t>jurada por parte del Presidente de la Junta Administrativa y el Director(a) del centro educativo indicando que los </a:t>
            </a:r>
            <a:r>
              <a:rPr lang="es-CR" sz="1900" b="1" dirty="0">
                <a:solidFill>
                  <a:srgbClr val="835D98"/>
                </a:solidFill>
                <a:cs typeface="Arial" pitchFamily="34" charset="0"/>
              </a:rPr>
              <a:t>planes de inversión ejecutados al 100%</a:t>
            </a:r>
            <a:r>
              <a:rPr lang="es-CR" sz="1900" dirty="0">
                <a:solidFill>
                  <a:srgbClr val="835D98"/>
                </a:solidFill>
                <a:cs typeface="Arial" pitchFamily="34" charset="0"/>
              </a:rPr>
              <a:t> cuentan con el debido registro de inventario según el marco legal vigente</a:t>
            </a:r>
            <a:r>
              <a:rPr lang="es-CR" sz="1900" dirty="0" smtClean="0">
                <a:solidFill>
                  <a:srgbClr val="835D98"/>
                </a:solidFill>
                <a:cs typeface="Arial" pitchFamily="34" charset="0"/>
              </a:rPr>
              <a:t>.</a:t>
            </a: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CR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9" y="3232221"/>
            <a:ext cx="1513263" cy="1352479"/>
          </a:xfrm>
          <a:prstGeom prst="rect">
            <a:avLst/>
          </a:prstGeo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964DADE2-D3C3-3CB6-D016-2585162F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70"/>
            <a:ext cx="11400367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2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26E995E-38FE-73E0-1750-9DD3CD82643D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5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6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9600" y="1400176"/>
            <a:ext cx="10972800" cy="4610572"/>
          </a:xfrm>
        </p:spPr>
        <p:txBody>
          <a:bodyPr>
            <a:normAutofit/>
          </a:bodyPr>
          <a:lstStyle/>
          <a:p>
            <a:pPr lvl="0" algn="just"/>
            <a:endParaRPr lang="es-ES_tradn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CR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D401259-17D4-E562-A6D7-9573D18491C2}"/>
              </a:ext>
            </a:extLst>
          </p:cNvPr>
          <p:cNvGrpSpPr/>
          <p:nvPr/>
        </p:nvGrpSpPr>
        <p:grpSpPr>
          <a:xfrm>
            <a:off x="1736914" y="948962"/>
            <a:ext cx="6276753" cy="5106640"/>
            <a:chOff x="2564474" y="879926"/>
            <a:chExt cx="6276753" cy="5106640"/>
          </a:xfrm>
          <a:effectLst/>
        </p:grpSpPr>
        <p:pic>
          <p:nvPicPr>
            <p:cNvPr id="21" name="Imagen 20"/>
            <p:cNvPicPr/>
            <p:nvPr/>
          </p:nvPicPr>
          <p:blipFill rotWithShape="1">
            <a:blip r:embed="rId2"/>
            <a:srcRect b="72001"/>
            <a:stretch/>
          </p:blipFill>
          <p:spPr>
            <a:xfrm>
              <a:off x="2582328" y="879926"/>
              <a:ext cx="6258899" cy="143655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6" name="Imagen 25"/>
            <p:cNvPicPr/>
            <p:nvPr/>
          </p:nvPicPr>
          <p:blipFill rotWithShape="1">
            <a:blip r:embed="rId2"/>
            <a:srcRect t="74692"/>
            <a:stretch/>
          </p:blipFill>
          <p:spPr>
            <a:xfrm>
              <a:off x="2582327" y="4688072"/>
              <a:ext cx="6258899" cy="129849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4474" y="2327779"/>
              <a:ext cx="6276752" cy="236029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03FD2CAF-276B-5444-CEB7-4DB466BCBD57}"/>
              </a:ext>
            </a:extLst>
          </p:cNvPr>
          <p:cNvSpPr txBox="1">
            <a:spLocks/>
          </p:cNvSpPr>
          <p:nvPr/>
        </p:nvSpPr>
        <p:spPr>
          <a:xfrm>
            <a:off x="381000" y="178269"/>
            <a:ext cx="114210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Secciones del Informe COLEY 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66A007C-A488-0108-37F4-616EBD796264}"/>
              </a:ext>
            </a:extLst>
          </p:cNvPr>
          <p:cNvSpPr txBox="1"/>
          <p:nvPr/>
        </p:nvSpPr>
        <p:spPr>
          <a:xfrm>
            <a:off x="8411045" y="1400176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Sección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Administrativa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0BE84F5-32F0-840B-DA2A-9052A31B4BFC}"/>
              </a:ext>
            </a:extLst>
          </p:cNvPr>
          <p:cNvSpPr txBox="1"/>
          <p:nvPr/>
        </p:nvSpPr>
        <p:spPr>
          <a:xfrm>
            <a:off x="8387750" y="3223018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Sección </a:t>
            </a:r>
          </a:p>
          <a:p>
            <a:pPr algn="ctr"/>
            <a:r>
              <a:rPr lang="es-CR" sz="2000" dirty="0">
                <a:latin typeface="Century Gothic" panose="020B0502020202020204" pitchFamily="34" charset="0"/>
              </a:rPr>
              <a:t>Económica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CF1D59E-B9D6-9D4A-6CC0-C9AA4917B46D}"/>
              </a:ext>
            </a:extLst>
          </p:cNvPr>
          <p:cNvSpPr txBox="1"/>
          <p:nvPr/>
        </p:nvSpPr>
        <p:spPr>
          <a:xfrm>
            <a:off x="8404990" y="5103213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Validación del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Documento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9F100C71-E5AF-3232-6654-C3FF3F0E5660}"/>
              </a:ext>
            </a:extLst>
          </p:cNvPr>
          <p:cNvCxnSpPr>
            <a:cxnSpLocks/>
          </p:cNvCxnSpPr>
          <p:nvPr/>
        </p:nvCxnSpPr>
        <p:spPr>
          <a:xfrm>
            <a:off x="683649" y="650671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errar llave 10">
            <a:extLst>
              <a:ext uri="{FF2B5EF4-FFF2-40B4-BE49-F238E27FC236}">
                <a16:creationId xmlns:a16="http://schemas.microsoft.com/office/drawing/2014/main" xmlns="" id="{A7D63CA0-033F-7AD9-217C-C8005BA9A16C}"/>
              </a:ext>
            </a:extLst>
          </p:cNvPr>
          <p:cNvSpPr/>
          <p:nvPr/>
        </p:nvSpPr>
        <p:spPr>
          <a:xfrm>
            <a:off x="8110211" y="959207"/>
            <a:ext cx="266203" cy="1426309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xmlns="" id="{CF256F16-309C-5B1F-7F2A-EFAF4C355FA2}"/>
              </a:ext>
            </a:extLst>
          </p:cNvPr>
          <p:cNvSpPr/>
          <p:nvPr/>
        </p:nvSpPr>
        <p:spPr>
          <a:xfrm>
            <a:off x="8121547" y="2462415"/>
            <a:ext cx="266203" cy="2242901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xmlns="" id="{AC56384A-D229-5958-814D-8C0EE6F537BF}"/>
              </a:ext>
            </a:extLst>
          </p:cNvPr>
          <p:cNvSpPr/>
          <p:nvPr/>
        </p:nvSpPr>
        <p:spPr>
          <a:xfrm>
            <a:off x="8138787" y="4826666"/>
            <a:ext cx="266203" cy="1260981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4815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865264" y="581225"/>
            <a:ext cx="4841946" cy="3626069"/>
            <a:chOff x="3865264" y="581225"/>
            <a:chExt cx="4841946" cy="362606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4316047D-069F-7D70-F32F-B815A9C2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5264" y="581225"/>
              <a:ext cx="4841946" cy="3626069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184" y="780776"/>
              <a:ext cx="3550105" cy="2143727"/>
            </a:xfrm>
            <a:prstGeom prst="rect">
              <a:avLst/>
            </a:prstGeom>
          </p:spPr>
        </p:pic>
      </p:grpSp>
      <p:sp>
        <p:nvSpPr>
          <p:cNvPr id="4" name="Título 4">
            <a:hlinkClick r:id="rId4" action="ppaction://hlinkfile"/>
            <a:extLst>
              <a:ext uri="{FF2B5EF4-FFF2-40B4-BE49-F238E27FC236}">
                <a16:creationId xmlns:a16="http://schemas.microsoft.com/office/drawing/2014/main" xmlns="" id="{CDB66FB7-9D13-923A-2C01-EE834535F21D}"/>
              </a:ext>
            </a:extLst>
          </p:cNvPr>
          <p:cNvSpPr txBox="1">
            <a:spLocks/>
          </p:cNvSpPr>
          <p:nvPr/>
        </p:nvSpPr>
        <p:spPr>
          <a:xfrm>
            <a:off x="2946919" y="4091680"/>
            <a:ext cx="6678636" cy="1656184"/>
          </a:xfrm>
          <a:prstGeom prst="roundRect">
            <a:avLst/>
          </a:prstGeom>
          <a:noFill/>
          <a:ln w="38100" cap="flat" cmpd="sng" algn="ctr">
            <a:solidFill>
              <a:srgbClr val="835D98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ea typeface="+mj-ea"/>
                <a:cs typeface="Adobe Devanagari" panose="02040503050201020203" pitchFamily="18" charset="0"/>
              </a:rPr>
              <a:t>Elaboración del  Informe </a:t>
            </a:r>
            <a:r>
              <a:rPr lang="es-CR" sz="5400" b="1" dirty="0">
                <a:solidFill>
                  <a:srgbClr val="AB91B8"/>
                </a:solidFill>
                <a:latin typeface="Century Gothic" panose="020B0502020202020204" pitchFamily="34" charset="0"/>
                <a:ea typeface="+mj-ea"/>
                <a:cs typeface="Adobe Devanagari" panose="02040503050201020203" pitchFamily="18" charset="0"/>
              </a:rPr>
              <a:t>COLEY 2</a:t>
            </a:r>
            <a:endParaRPr lang="es-CR" sz="5400" b="1" dirty="0">
              <a:solidFill>
                <a:srgbClr val="AB91B8"/>
              </a:solidFill>
              <a:latin typeface="Century Gothic" panose="020B0502020202020204" pitchFamily="34" charset="0"/>
              <a:ea typeface="+mj-ea"/>
              <a:cs typeface="Adobe Devanagari" panose="02040503050201020203" pitchFamily="18" charset="0"/>
              <a:hlinkClick r:id="rId5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42373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4400507" y="639621"/>
            <a:ext cx="3390986" cy="2260657"/>
            <a:chOff x="6258453" y="1647825"/>
            <a:chExt cx="5543549" cy="3695700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453" y="1647825"/>
              <a:ext cx="5543549" cy="3695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CuadroTexto 13"/>
            <p:cNvSpPr txBox="1"/>
            <p:nvPr/>
          </p:nvSpPr>
          <p:spPr>
            <a:xfrm rot="16200000">
              <a:off x="10201209" y="2981162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2023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 rot="16200000">
              <a:off x="9534459" y="2981162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 rot="16200000">
              <a:off x="8880409" y="2984027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 rot="16200000">
              <a:off x="8226359" y="2990068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2020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 rot="16200000">
              <a:off x="7559609" y="2990068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 rot="16200000">
              <a:off x="6905559" y="2992934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 rot="16200000">
              <a:off x="6245160" y="2990066"/>
              <a:ext cx="1579979" cy="50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</a:t>
              </a:r>
            </a:p>
          </p:txBody>
        </p:sp>
      </p:grpSp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00424D97-70B1-58DD-5CF0-85A5C715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0764"/>
            <a:ext cx="9144000" cy="2387600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</a:t>
            </a:r>
            <a:b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</a:br>
            <a:r>
              <a:rPr lang="es-CR" sz="8800" b="1" dirty="0">
                <a:solidFill>
                  <a:srgbClr val="835D98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COLEY 3</a:t>
            </a:r>
          </a:p>
        </p:txBody>
      </p:sp>
    </p:spTree>
    <p:extLst>
      <p:ext uri="{BB962C8B-B14F-4D97-AF65-F5344CB8AC3E}">
        <p14:creationId xmlns:p14="http://schemas.microsoft.com/office/powerpoint/2010/main" val="321416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31470" y="6133"/>
            <a:ext cx="11420262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1, 2 y 3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023945" y="1853304"/>
            <a:ext cx="6571566" cy="33826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solidFill>
                  <a:srgbClr val="500050"/>
                </a:solidFill>
              </a:rPr>
              <a:t>Son informes económicos que reúnen información de todas las inversiones realizadas con los fondos provenientes de la Ley para el Financiamiento y Desarrollo de la Educación Técnica Profesional (Ley     N° 7372) por centro educativo, para un periodo determinado. </a:t>
            </a:r>
            <a:endParaRPr lang="es-CR" sz="2400" dirty="0">
              <a:solidFill>
                <a:srgbClr val="500050"/>
              </a:solidFill>
            </a:endParaRPr>
          </a:p>
          <a:p>
            <a:pPr>
              <a:lnSpc>
                <a:spcPct val="150000"/>
              </a:lnSpc>
            </a:pPr>
            <a:endParaRPr lang="es-C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3" y="2154876"/>
            <a:ext cx="3569387" cy="230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xmlns="" id="{6B43AFC5-1A3E-F405-29B8-9534E34584E0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4508938" y="3005959"/>
            <a:ext cx="7086573" cy="1086576"/>
          </a:xfrm>
          <a:prstGeom prst="roundRect">
            <a:avLst/>
          </a:prstGeom>
          <a:solidFill>
            <a:srgbClr val="AB91B8">
              <a:alpha val="6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08938" y="1476376"/>
            <a:ext cx="6978212" cy="45343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R" sz="2000" dirty="0">
                <a:solidFill>
                  <a:prstClr val="black"/>
                </a:solidFill>
                <a:cs typeface="Arial" pitchFamily="34" charset="0"/>
              </a:rPr>
              <a:t>Resumen histórico que muestra los saldos generales de las inversiones que ha realizado el centro educativo a lo largo de varios periodos de desembolso.</a:t>
            </a:r>
          </a:p>
          <a:p>
            <a:pPr algn="just">
              <a:lnSpc>
                <a:spcPct val="150000"/>
              </a:lnSpc>
            </a:pPr>
            <a:r>
              <a:rPr lang="es-CR" sz="2000" dirty="0">
                <a:solidFill>
                  <a:srgbClr val="835D98"/>
                </a:solidFill>
              </a:rPr>
              <a:t>Se muestran en este informe los </a:t>
            </a:r>
            <a:r>
              <a:rPr lang="es-CR" sz="2000" b="1" dirty="0">
                <a:solidFill>
                  <a:srgbClr val="835D98"/>
                </a:solidFill>
              </a:rPr>
              <a:t>periodos de desembolso que presenten saldos</a:t>
            </a:r>
            <a:r>
              <a:rPr lang="es-CR" sz="2000" dirty="0">
                <a:solidFill>
                  <a:srgbClr val="835D98"/>
                </a:solidFill>
              </a:rPr>
              <a:t> (no omitir ningún año). </a:t>
            </a:r>
          </a:p>
          <a:p>
            <a:pPr algn="just">
              <a:lnSpc>
                <a:spcPct val="150000"/>
              </a:lnSpc>
            </a:pPr>
            <a:r>
              <a:rPr lang="es-CR" sz="2000" dirty="0"/>
              <a:t>En caso de que, el centro educativo tenga los </a:t>
            </a:r>
            <a:r>
              <a:rPr lang="es-CR" sz="2000" b="1" dirty="0"/>
              <a:t>periodos de desembolso totalmente ejecutados y con saldo en cero </a:t>
            </a:r>
            <a:r>
              <a:rPr lang="es-CR" sz="2000" dirty="0"/>
              <a:t>se debe reflejar la información de los </a:t>
            </a:r>
            <a:r>
              <a:rPr lang="es-CR" sz="2000" b="1" dirty="0"/>
              <a:t>últimos cinco periodos</a:t>
            </a:r>
            <a:r>
              <a:rPr lang="es-CR" sz="2000" dirty="0"/>
              <a:t>.</a:t>
            </a:r>
            <a:endParaRPr lang="es-ES_tradnl" sz="20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>
              <a:lnSpc>
                <a:spcPct val="100000"/>
              </a:lnSpc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s-C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7" y="2100447"/>
            <a:ext cx="2657106" cy="2657106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CC478B95-165D-BAB0-E3BE-3400558C35AC}"/>
              </a:ext>
            </a:extLst>
          </p:cNvPr>
          <p:cNvSpPr txBox="1">
            <a:spLocks/>
          </p:cNvSpPr>
          <p:nvPr/>
        </p:nvSpPr>
        <p:spPr>
          <a:xfrm>
            <a:off x="342900" y="1670"/>
            <a:ext cx="11400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</a:t>
            </a:r>
            <a:r>
              <a:rPr lang="es-CR" sz="4000" b="1" dirty="0" smtClean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3</a:t>
            </a:r>
            <a:endParaRPr lang="es-CR" sz="4000" b="1" dirty="0">
              <a:solidFill>
                <a:srgbClr val="572974"/>
              </a:solidFill>
              <a:latin typeface="Century Gothic" panose="020B0502020202020204" pitchFamily="34" charset="0"/>
              <a:cs typeface="Adobe Devanagari" panose="02040503050201020203" pitchFamily="18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4E1C233-0926-84E4-37ED-87E8B228FC61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1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5132" y="1302497"/>
            <a:ext cx="10972800" cy="4610572"/>
          </a:xfrm>
        </p:spPr>
        <p:txBody>
          <a:bodyPr>
            <a:normAutofit/>
          </a:bodyPr>
          <a:lstStyle/>
          <a:p>
            <a:pPr lvl="0" algn="just"/>
            <a:endParaRPr lang="es-ES_tradn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CR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B0B187F-0F2C-502E-EEE8-328FF368BF31}"/>
              </a:ext>
            </a:extLst>
          </p:cNvPr>
          <p:cNvGrpSpPr/>
          <p:nvPr/>
        </p:nvGrpSpPr>
        <p:grpSpPr>
          <a:xfrm>
            <a:off x="1795288" y="944931"/>
            <a:ext cx="6123835" cy="5170639"/>
            <a:chOff x="3028632" y="840111"/>
            <a:chExt cx="6123835" cy="5170639"/>
          </a:xfrm>
        </p:grpSpPr>
        <p:pic>
          <p:nvPicPr>
            <p:cNvPr id="21" name="Imagen 20"/>
            <p:cNvPicPr/>
            <p:nvPr/>
          </p:nvPicPr>
          <p:blipFill rotWithShape="1">
            <a:blip r:embed="rId2"/>
            <a:srcRect b="80818"/>
            <a:stretch/>
          </p:blipFill>
          <p:spPr>
            <a:xfrm>
              <a:off x="3028632" y="840111"/>
              <a:ext cx="6123835" cy="98868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5" name="Imagen 14"/>
            <p:cNvPicPr/>
            <p:nvPr/>
          </p:nvPicPr>
          <p:blipFill rotWithShape="1">
            <a:blip r:embed="rId2"/>
            <a:srcRect t="19018" b="31539"/>
            <a:stretch/>
          </p:blipFill>
          <p:spPr>
            <a:xfrm>
              <a:off x="3028632" y="1816809"/>
              <a:ext cx="6123835" cy="254846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6" name="Imagen 15"/>
            <p:cNvPicPr/>
            <p:nvPr/>
          </p:nvPicPr>
          <p:blipFill rotWithShape="1">
            <a:blip r:embed="rId2"/>
            <a:srcRect t="68625"/>
            <a:stretch/>
          </p:blipFill>
          <p:spPr>
            <a:xfrm>
              <a:off x="3028632" y="4393618"/>
              <a:ext cx="6123835" cy="16171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77A55F2E-1BF1-ECC1-0F7B-693DD57A0E83}"/>
              </a:ext>
            </a:extLst>
          </p:cNvPr>
          <p:cNvSpPr txBox="1">
            <a:spLocks/>
          </p:cNvSpPr>
          <p:nvPr/>
        </p:nvSpPr>
        <p:spPr>
          <a:xfrm>
            <a:off x="381000" y="178269"/>
            <a:ext cx="114210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Secciones del Informe COLEY 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99F86CB-619D-D452-5E87-BCE5EB426D4E}"/>
              </a:ext>
            </a:extLst>
          </p:cNvPr>
          <p:cNvSpPr txBox="1"/>
          <p:nvPr/>
        </p:nvSpPr>
        <p:spPr>
          <a:xfrm>
            <a:off x="8404990" y="1096455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Sección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Administrativa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0EEEB51-8E7D-E9E5-EA95-B5044250AD9A}"/>
              </a:ext>
            </a:extLst>
          </p:cNvPr>
          <p:cNvSpPr txBox="1"/>
          <p:nvPr/>
        </p:nvSpPr>
        <p:spPr>
          <a:xfrm>
            <a:off x="8413926" y="2841919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Sección </a:t>
            </a:r>
          </a:p>
          <a:p>
            <a:pPr algn="ctr"/>
            <a:r>
              <a:rPr lang="es-CR" sz="2000" dirty="0">
                <a:latin typeface="Century Gothic" panose="020B0502020202020204" pitchFamily="34" charset="0"/>
              </a:rPr>
              <a:t>Económica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2F1A745-33E1-0D34-05A9-DE9ADCD95DDD}"/>
              </a:ext>
            </a:extLst>
          </p:cNvPr>
          <p:cNvSpPr txBox="1"/>
          <p:nvPr/>
        </p:nvSpPr>
        <p:spPr>
          <a:xfrm>
            <a:off x="8404990" y="5059356"/>
            <a:ext cx="2071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>
                <a:latin typeface="Century Gothic" panose="020B0502020202020204" pitchFamily="34" charset="0"/>
              </a:rPr>
              <a:t>Validación del </a:t>
            </a:r>
          </a:p>
          <a:p>
            <a:r>
              <a:rPr lang="es-CR" sz="2000" dirty="0">
                <a:latin typeface="Century Gothic" panose="020B0502020202020204" pitchFamily="34" charset="0"/>
              </a:rPr>
              <a:t>Documento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36992F8A-DBDB-3DB9-F9B8-A2CCD20E99E2}"/>
              </a:ext>
            </a:extLst>
          </p:cNvPr>
          <p:cNvCxnSpPr>
            <a:cxnSpLocks/>
          </p:cNvCxnSpPr>
          <p:nvPr/>
        </p:nvCxnSpPr>
        <p:spPr>
          <a:xfrm>
            <a:off x="683649" y="650671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errar llave 17">
            <a:extLst>
              <a:ext uri="{FF2B5EF4-FFF2-40B4-BE49-F238E27FC236}">
                <a16:creationId xmlns:a16="http://schemas.microsoft.com/office/drawing/2014/main" xmlns="" id="{557C27DA-3EC8-FEB0-3DF5-7560CEC98DB5}"/>
              </a:ext>
            </a:extLst>
          </p:cNvPr>
          <p:cNvSpPr/>
          <p:nvPr/>
        </p:nvSpPr>
        <p:spPr>
          <a:xfrm>
            <a:off x="8138787" y="959207"/>
            <a:ext cx="266203" cy="902191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xmlns="" id="{FD1FBA37-F9EB-1337-B0C6-B34CC63B18A2}"/>
              </a:ext>
            </a:extLst>
          </p:cNvPr>
          <p:cNvSpPr/>
          <p:nvPr/>
        </p:nvSpPr>
        <p:spPr>
          <a:xfrm>
            <a:off x="8147723" y="1949615"/>
            <a:ext cx="266203" cy="2548467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2" name="Cerrar llave 21">
            <a:extLst>
              <a:ext uri="{FF2B5EF4-FFF2-40B4-BE49-F238E27FC236}">
                <a16:creationId xmlns:a16="http://schemas.microsoft.com/office/drawing/2014/main" xmlns="" id="{5F6ACCD8-F815-3F51-EB04-6B9B9B5E0370}"/>
              </a:ext>
            </a:extLst>
          </p:cNvPr>
          <p:cNvSpPr/>
          <p:nvPr/>
        </p:nvSpPr>
        <p:spPr>
          <a:xfrm>
            <a:off x="8138787" y="4586300"/>
            <a:ext cx="275139" cy="1501348"/>
          </a:xfrm>
          <a:prstGeom prst="rightBrac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823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8" grpId="0" animBg="1"/>
      <p:bldP spid="19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hlinkClick r:id="rId2" action="ppaction://hlinkfile"/>
            <a:extLst>
              <a:ext uri="{FF2B5EF4-FFF2-40B4-BE49-F238E27FC236}">
                <a16:creationId xmlns:a16="http://schemas.microsoft.com/office/drawing/2014/main" xmlns="" id="{D317294F-AEAA-75F1-9416-232B30FF4431}"/>
              </a:ext>
            </a:extLst>
          </p:cNvPr>
          <p:cNvSpPr txBox="1">
            <a:spLocks/>
          </p:cNvSpPr>
          <p:nvPr/>
        </p:nvSpPr>
        <p:spPr>
          <a:xfrm>
            <a:off x="2946919" y="4091680"/>
            <a:ext cx="6678636" cy="1656184"/>
          </a:xfrm>
          <a:prstGeom prst="roundRect">
            <a:avLst/>
          </a:prstGeom>
          <a:noFill/>
          <a:ln w="38100" cap="flat" cmpd="sng" algn="ctr">
            <a:solidFill>
              <a:srgbClr val="835D98"/>
            </a:solidFill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ea typeface="+mj-ea"/>
                <a:cs typeface="Adobe Devanagari" panose="02040503050201020203" pitchFamily="18" charset="0"/>
              </a:rPr>
              <a:t>Elaboración del  Informe </a:t>
            </a:r>
            <a:r>
              <a:rPr lang="es-CR" sz="5400" b="1" dirty="0">
                <a:solidFill>
                  <a:srgbClr val="AB91B8"/>
                </a:solidFill>
                <a:latin typeface="Century Gothic" panose="020B0502020202020204" pitchFamily="34" charset="0"/>
                <a:ea typeface="+mj-ea"/>
                <a:cs typeface="Adobe Devanagari" panose="02040503050201020203" pitchFamily="18" charset="0"/>
              </a:rPr>
              <a:t>COLEY 3</a:t>
            </a:r>
            <a:endParaRPr lang="es-CR" sz="5400" b="1" dirty="0">
              <a:solidFill>
                <a:srgbClr val="AB91B8"/>
              </a:solidFill>
              <a:latin typeface="Century Gothic" panose="020B0502020202020204" pitchFamily="34" charset="0"/>
              <a:ea typeface="+mj-ea"/>
              <a:cs typeface="Adobe Devanagari" panose="02040503050201020203" pitchFamily="18" charset="0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AB4ACE2-19D4-9C32-FAFC-D4D7368F7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64" y="581225"/>
            <a:ext cx="4841946" cy="3626069"/>
          </a:xfrm>
          <a:prstGeom prst="rect">
            <a:avLst/>
          </a:prstGeom>
        </p:spPr>
      </p:pic>
      <p:pic>
        <p:nvPicPr>
          <p:cNvPr id="16" name="Imagen 15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t="1" b="2825"/>
          <a:stretch/>
        </p:blipFill>
        <p:spPr>
          <a:xfrm>
            <a:off x="4512583" y="774152"/>
            <a:ext cx="3547307" cy="21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382FA8-06C1-16E1-E2C4-AE5C0C0D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000" y1="24449" x2="60667" y2="14429"/>
                        <a14:foregroundMark x1="60667" y1="14429" x2="60667" y2="14429"/>
                        <a14:foregroundMark x1="43333" y1="22846" x2="60000" y2="12826"/>
                        <a14:foregroundMark x1="45833" y1="20641" x2="59667" y2="12024"/>
                        <a14:foregroundMark x1="44167" y1="21242" x2="59667" y2="12024"/>
                        <a14:foregroundMark x1="60000" y1="20641" x2="67333" y2="20240"/>
                        <a14:foregroundMark x1="67333" y1="20240" x2="72333" y2="25050"/>
                        <a14:foregroundMark x1="71333" y1="20441" x2="78265" y2="21830"/>
                        <a14:foregroundMark x1="71333" y1="21242" x2="77000" y2="19639"/>
                        <a14:foregroundMark x1="70667" y1="21643" x2="78169" y2="18701"/>
                        <a14:foregroundMark x1="62500" y1="23647" x2="78168" y2="18700"/>
                        <a14:foregroundMark x1="79849" y1="21670" x2="80000" y2="22244"/>
                        <a14:backgroundMark x1="73333" y1="8818" x2="94833" y2="19639"/>
                        <a14:backgroundMark x1="94833" y1="19639" x2="97167" y2="38878"/>
                        <a14:backgroundMark x1="97167" y1="38878" x2="90333" y2="72745"/>
                        <a14:backgroundMark x1="90333" y1="72745" x2="79167" y2="89579"/>
                        <a14:backgroundMark x1="79167" y1="89579" x2="20000" y2="89178"/>
                        <a14:backgroundMark x1="20000" y1="89178" x2="8500" y2="76353"/>
                        <a14:backgroundMark x1="8500" y1="76353" x2="3000" y2="48898"/>
                        <a14:backgroundMark x1="3000" y1="48898" x2="6833" y2="16232"/>
                        <a14:backgroundMark x1="6833" y1="16232" x2="20167" y2="7014"/>
                        <a14:backgroundMark x1="20167" y1="7014" x2="49000" y2="3808"/>
                        <a14:backgroundMark x1="49000" y1="3808" x2="72000" y2="4609"/>
                        <a14:backgroundMark x1="80000" y1="19639" x2="77500" y2="16834"/>
                        <a14:backgroundMark x1="79000" y1="20441" x2="80500" y2="20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414" y="0"/>
            <a:ext cx="6601171" cy="5489974"/>
          </a:xfrm>
          <a:prstGeom prst="rect">
            <a:avLst/>
          </a:prstGeom>
        </p:spPr>
      </p:pic>
      <p:sp>
        <p:nvSpPr>
          <p:cNvPr id="14" name="Cuadro de texto 282"/>
          <p:cNvSpPr txBox="1"/>
          <p:nvPr/>
        </p:nvSpPr>
        <p:spPr>
          <a:xfrm>
            <a:off x="4595170" y="1531260"/>
            <a:ext cx="3156309" cy="435335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R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MINISTERIO DE EDUCACIÓN PÚBLICA</a:t>
            </a:r>
            <a:endParaRPr lang="es-CR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Colegio Técnico Profesional / IPEC / CINDEA</a:t>
            </a:r>
            <a:endParaRPr lang="es-CR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R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 COLEY 1, 2 y 3</a:t>
            </a:r>
          </a:p>
          <a:p>
            <a:pPr algn="ctr">
              <a:lnSpc>
                <a:spcPct val="150000"/>
              </a:lnSpc>
            </a:pPr>
            <a:r>
              <a:rPr lang="es-CR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Periodo – 2023</a:t>
            </a:r>
            <a:endParaRPr lang="es-CR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C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Periodos de desembolso: 2021 - 2022</a:t>
            </a:r>
          </a:p>
          <a:p>
            <a:pPr algn="ctr"/>
            <a:r>
              <a:rPr lang="es-C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C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 (a): ____</a:t>
            </a:r>
            <a:endParaRPr lang="es-C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Coordinadores Técnicos: _____</a:t>
            </a:r>
          </a:p>
          <a:p>
            <a:pPr algn="ctr"/>
            <a:r>
              <a:rPr lang="es-C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lang="es-C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</a:t>
            </a:r>
            <a:r>
              <a:rPr lang="es-CR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/07/2023</a:t>
            </a:r>
            <a:endParaRPr lang="es-C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781495" y="3611120"/>
            <a:ext cx="6615090" cy="2387600"/>
          </a:xfrm>
        </p:spPr>
        <p:txBody>
          <a:bodyPr>
            <a:normAutofit/>
          </a:bodyPr>
          <a:lstStyle/>
          <a:p>
            <a:r>
              <a:rPr lang="es-CR" sz="36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Estructura Física del Informe COLEY 1, 2 y 3</a:t>
            </a:r>
          </a:p>
        </p:txBody>
      </p:sp>
    </p:spTree>
    <p:extLst>
      <p:ext uri="{BB962C8B-B14F-4D97-AF65-F5344CB8AC3E}">
        <p14:creationId xmlns:p14="http://schemas.microsoft.com/office/powerpoint/2010/main" val="173778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/>
          <p:cNvSpPr txBox="1">
            <a:spLocks/>
          </p:cNvSpPr>
          <p:nvPr/>
        </p:nvSpPr>
        <p:spPr>
          <a:xfrm>
            <a:off x="403945" y="-180075"/>
            <a:ext cx="11356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Estructura Física del Informe COLEY 1, 2 y 3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rcRect l="-822" t="47552" r="100000" b="25086"/>
          <a:stretch>
            <a:fillRect/>
          </a:stretch>
        </p:blipFill>
        <p:spPr>
          <a:xfrm>
            <a:off x="35071" y="4329287"/>
            <a:ext cx="98279" cy="852370"/>
          </a:xfrm>
          <a:custGeom>
            <a:avLst/>
            <a:gdLst>
              <a:gd name="connsiteX0" fmla="*/ 98279 w 98279"/>
              <a:gd name="connsiteY0" fmla="*/ 0 h 852370"/>
              <a:gd name="connsiteX1" fmla="*/ 98279 w 98279"/>
              <a:gd name="connsiteY1" fmla="*/ 852370 h 852370"/>
              <a:gd name="connsiteX2" fmla="*/ 65252 w 98279"/>
              <a:gd name="connsiteY2" fmla="*/ 784847 h 852370"/>
              <a:gd name="connsiteX3" fmla="*/ 0 w 98279"/>
              <a:gd name="connsiteY3" fmla="*/ 426185 h 852370"/>
              <a:gd name="connsiteX4" fmla="*/ 65252 w 98279"/>
              <a:gd name="connsiteY4" fmla="*/ 67523 h 852370"/>
              <a:gd name="connsiteX5" fmla="*/ 98279 w 98279"/>
              <a:gd name="connsiteY5" fmla="*/ 0 h 8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79" h="852370">
                <a:moveTo>
                  <a:pt x="98279" y="0"/>
                </a:moveTo>
                <a:lnTo>
                  <a:pt x="98279" y="852370"/>
                </a:lnTo>
                <a:lnTo>
                  <a:pt x="65252" y="784847"/>
                </a:lnTo>
                <a:cubicBezTo>
                  <a:pt x="23235" y="674609"/>
                  <a:pt x="0" y="553408"/>
                  <a:pt x="0" y="426185"/>
                </a:cubicBezTo>
                <a:cubicBezTo>
                  <a:pt x="0" y="298962"/>
                  <a:pt x="23235" y="177762"/>
                  <a:pt x="65252" y="67523"/>
                </a:cubicBezTo>
                <a:lnTo>
                  <a:pt x="98279" y="0"/>
                </a:lnTo>
                <a:close/>
              </a:path>
            </a:pathLst>
          </a:cu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rcRect l="52847" t="100000" r="41213" b="-2140"/>
          <a:stretch>
            <a:fillRect/>
          </a:stretch>
        </p:blipFill>
        <p:spPr>
          <a:xfrm>
            <a:off x="6450708" y="5963112"/>
            <a:ext cx="710102" cy="66675"/>
          </a:xfrm>
          <a:custGeom>
            <a:avLst/>
            <a:gdLst>
              <a:gd name="connsiteX0" fmla="*/ 0 w 710102"/>
              <a:gd name="connsiteY0" fmla="*/ 0 h 66675"/>
              <a:gd name="connsiteX1" fmla="*/ 710102 w 710102"/>
              <a:gd name="connsiteY1" fmla="*/ 0 h 66675"/>
              <a:gd name="connsiteX2" fmla="*/ 665160 w 710102"/>
              <a:gd name="connsiteY2" fmla="*/ 17317 h 66675"/>
              <a:gd name="connsiteX3" fmla="*/ 355051 w 710102"/>
              <a:gd name="connsiteY3" fmla="*/ 66675 h 66675"/>
              <a:gd name="connsiteX4" fmla="*/ 44942 w 710102"/>
              <a:gd name="connsiteY4" fmla="*/ 17317 h 66675"/>
              <a:gd name="connsiteX5" fmla="*/ 0 w 710102"/>
              <a:gd name="connsiteY5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02" h="66675">
                <a:moveTo>
                  <a:pt x="0" y="0"/>
                </a:moveTo>
                <a:lnTo>
                  <a:pt x="710102" y="0"/>
                </a:lnTo>
                <a:lnTo>
                  <a:pt x="665160" y="17317"/>
                </a:lnTo>
                <a:cubicBezTo>
                  <a:pt x="567197" y="49395"/>
                  <a:pt x="463041" y="66675"/>
                  <a:pt x="355051" y="66675"/>
                </a:cubicBezTo>
                <a:cubicBezTo>
                  <a:pt x="247061" y="66675"/>
                  <a:pt x="142905" y="49395"/>
                  <a:pt x="44942" y="17317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rcRect l="77149" t="100000" r="16982" b="-2140"/>
          <a:stretch>
            <a:fillRect/>
          </a:stretch>
        </p:blipFill>
        <p:spPr>
          <a:xfrm>
            <a:off x="9355793" y="5963112"/>
            <a:ext cx="701528" cy="66674"/>
          </a:xfrm>
          <a:custGeom>
            <a:avLst/>
            <a:gdLst>
              <a:gd name="connsiteX0" fmla="*/ 0 w 701528"/>
              <a:gd name="connsiteY0" fmla="*/ 0 h 66674"/>
              <a:gd name="connsiteX1" fmla="*/ 701528 w 701528"/>
              <a:gd name="connsiteY1" fmla="*/ 0 h 66674"/>
              <a:gd name="connsiteX2" fmla="*/ 659563 w 701528"/>
              <a:gd name="connsiteY2" fmla="*/ 16505 h 66674"/>
              <a:gd name="connsiteX3" fmla="*/ 350764 w 701528"/>
              <a:gd name="connsiteY3" fmla="*/ 66674 h 66674"/>
              <a:gd name="connsiteX4" fmla="*/ 41965 w 701528"/>
              <a:gd name="connsiteY4" fmla="*/ 16505 h 66674"/>
              <a:gd name="connsiteX5" fmla="*/ 0 w 701528"/>
              <a:gd name="connsiteY5" fmla="*/ 0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28" h="66674">
                <a:moveTo>
                  <a:pt x="0" y="0"/>
                </a:moveTo>
                <a:lnTo>
                  <a:pt x="701528" y="0"/>
                </a:lnTo>
                <a:lnTo>
                  <a:pt x="659563" y="16505"/>
                </a:lnTo>
                <a:cubicBezTo>
                  <a:pt x="562013" y="49110"/>
                  <a:pt x="458297" y="66674"/>
                  <a:pt x="350764" y="66674"/>
                </a:cubicBezTo>
                <a:cubicBezTo>
                  <a:pt x="243231" y="66674"/>
                  <a:pt x="139515" y="49110"/>
                  <a:pt x="41965" y="1650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rcRect l="88952" t="100000" r="5248" b="-2140"/>
          <a:stretch>
            <a:fillRect/>
          </a:stretch>
        </p:blipFill>
        <p:spPr>
          <a:xfrm>
            <a:off x="10766647" y="5963112"/>
            <a:ext cx="693368" cy="66674"/>
          </a:xfrm>
          <a:custGeom>
            <a:avLst/>
            <a:gdLst>
              <a:gd name="connsiteX0" fmla="*/ 0 w 693368"/>
              <a:gd name="connsiteY0" fmla="*/ 0 h 66674"/>
              <a:gd name="connsiteX1" fmla="*/ 693368 w 693368"/>
              <a:gd name="connsiteY1" fmla="*/ 0 h 66674"/>
              <a:gd name="connsiteX2" fmla="*/ 651891 w 693368"/>
              <a:gd name="connsiteY2" fmla="*/ 16505 h 66674"/>
              <a:gd name="connsiteX3" fmla="*/ 346684 w 693368"/>
              <a:gd name="connsiteY3" fmla="*/ 66674 h 66674"/>
              <a:gd name="connsiteX4" fmla="*/ 41477 w 693368"/>
              <a:gd name="connsiteY4" fmla="*/ 16505 h 66674"/>
              <a:gd name="connsiteX5" fmla="*/ 0 w 693368"/>
              <a:gd name="connsiteY5" fmla="*/ 0 h 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68" h="66674">
                <a:moveTo>
                  <a:pt x="0" y="0"/>
                </a:moveTo>
                <a:lnTo>
                  <a:pt x="693368" y="0"/>
                </a:lnTo>
                <a:lnTo>
                  <a:pt x="651891" y="16505"/>
                </a:lnTo>
                <a:cubicBezTo>
                  <a:pt x="555476" y="49110"/>
                  <a:pt x="452967" y="66674"/>
                  <a:pt x="346684" y="66674"/>
                </a:cubicBezTo>
                <a:cubicBezTo>
                  <a:pt x="240401" y="66674"/>
                  <a:pt x="137892" y="49110"/>
                  <a:pt x="41477" y="16505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Marcador de contenido 5"/>
          <p:cNvSpPr txBox="1">
            <a:spLocks/>
          </p:cNvSpPr>
          <p:nvPr/>
        </p:nvSpPr>
        <p:spPr>
          <a:xfrm>
            <a:off x="623960" y="1257762"/>
            <a:ext cx="10972800" cy="139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000" dirty="0">
                <a:solidFill>
                  <a:prstClr val="black"/>
                </a:solidFill>
                <a:cs typeface="Arial" pitchFamily="34" charset="0"/>
              </a:rPr>
              <a:t>El informe </a:t>
            </a:r>
            <a:r>
              <a:rPr lang="es-CR" sz="2000" dirty="0"/>
              <a:t>semestral del periodo correspondiente </a:t>
            </a:r>
            <a:r>
              <a:rPr lang="es-CR" sz="2000" dirty="0">
                <a:solidFill>
                  <a:prstClr val="black"/>
                </a:solidFill>
                <a:cs typeface="Arial" pitchFamily="34" charset="0"/>
              </a:rPr>
              <a:t>debe </a:t>
            </a:r>
            <a:r>
              <a:rPr lang="es-CR" sz="2000" dirty="0"/>
              <a:t>entregarse formalmente mediante </a:t>
            </a:r>
          </a:p>
          <a:p>
            <a:pPr marL="0" indent="0" algn="ctr">
              <a:buNone/>
            </a:pPr>
            <a:r>
              <a:rPr lang="es-CR" sz="2000" b="1" dirty="0"/>
              <a:t>oficio emitido por  parte del director(a) del centro educativo.</a:t>
            </a:r>
            <a:endParaRPr lang="es-ES_tradn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xmlns="" id="{89A579D4-C66A-D5BC-1954-A57C1F6B66CA}"/>
              </a:ext>
            </a:extLst>
          </p:cNvPr>
          <p:cNvCxnSpPr>
            <a:cxnSpLocks/>
          </p:cNvCxnSpPr>
          <p:nvPr/>
        </p:nvCxnSpPr>
        <p:spPr>
          <a:xfrm>
            <a:off x="683649" y="8608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65C28704-D06D-2F80-2495-4D4CFE2C45B0}"/>
              </a:ext>
            </a:extLst>
          </p:cNvPr>
          <p:cNvGrpSpPr/>
          <p:nvPr/>
        </p:nvGrpSpPr>
        <p:grpSpPr>
          <a:xfrm>
            <a:off x="711018" y="2152039"/>
            <a:ext cx="10650718" cy="3160001"/>
            <a:chOff x="809297" y="2175641"/>
            <a:chExt cx="10650718" cy="3160001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BDDAA578-3024-BD1B-F7A0-BF7B9135E7EB}"/>
                </a:ext>
              </a:extLst>
            </p:cNvPr>
            <p:cNvSpPr/>
            <p:nvPr/>
          </p:nvSpPr>
          <p:spPr>
            <a:xfrm>
              <a:off x="809297" y="2175641"/>
              <a:ext cx="10650718" cy="3160001"/>
            </a:xfrm>
            <a:prstGeom prst="rect">
              <a:avLst/>
            </a:prstGeom>
            <a:solidFill>
              <a:schemeClr val="bg1"/>
            </a:solidFill>
            <a:ln w="34925" cmpd="sng">
              <a:solidFill>
                <a:srgbClr val="5729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>
                <a:noFill/>
              </a:endParaRPr>
            </a:p>
          </p:txBody>
        </p:sp>
        <p:pic>
          <p:nvPicPr>
            <p:cNvPr id="78" name="Imagen 77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25066" t="34537" r="63557" b="23666"/>
            <a:stretch>
              <a:fillRect/>
            </a:stretch>
          </p:blipFill>
          <p:spPr>
            <a:xfrm>
              <a:off x="3533631" y="3311473"/>
              <a:ext cx="1203921" cy="1203923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7" name="Imagen 76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7451" t="34537" r="51172" b="23666"/>
            <a:stretch>
              <a:fillRect/>
            </a:stretch>
          </p:blipFill>
          <p:spPr>
            <a:xfrm>
              <a:off x="4788671" y="3296180"/>
              <a:ext cx="1240234" cy="1240236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6" name="Imagen 7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804" t="34537" r="38818" b="23666"/>
            <a:stretch>
              <a:fillRect/>
            </a:stretch>
          </p:blipFill>
          <p:spPr>
            <a:xfrm>
              <a:off x="6072093" y="3291477"/>
              <a:ext cx="1223917" cy="1223919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5" name="Imagen 74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62231" t="34537" r="26391" b="23666"/>
            <a:stretch>
              <a:fillRect/>
            </a:stretch>
          </p:blipFill>
          <p:spPr>
            <a:xfrm>
              <a:off x="7363446" y="3281632"/>
              <a:ext cx="1264910" cy="1264912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4" name="Imagen 73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4437" t="34537" r="14185" b="23666"/>
            <a:stretch>
              <a:fillRect/>
            </a:stretch>
          </p:blipFill>
          <p:spPr>
            <a:xfrm>
              <a:off x="8624796" y="3286180"/>
              <a:ext cx="1244558" cy="1244560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3" name="Imagen 7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6901" t="34537" r="1721" b="23666"/>
            <a:stretch>
              <a:fillRect/>
            </a:stretch>
          </p:blipFill>
          <p:spPr>
            <a:xfrm>
              <a:off x="9941877" y="3311473"/>
              <a:ext cx="1216026" cy="1216028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2" name="Imagen 71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25" t="34544" r="88297" b="23660"/>
            <a:stretch>
              <a:fillRect/>
            </a:stretch>
          </p:blipFill>
          <p:spPr>
            <a:xfrm>
              <a:off x="935026" y="3271686"/>
              <a:ext cx="1264910" cy="1264912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71" name="Imagen 70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2837" t="34544" r="75786" b="23660"/>
            <a:stretch>
              <a:fillRect/>
            </a:stretch>
          </p:blipFill>
          <p:spPr>
            <a:xfrm>
              <a:off x="2275164" y="3292038"/>
              <a:ext cx="1244558" cy="1244560"/>
            </a:xfrm>
            <a:custGeom>
              <a:avLst/>
              <a:gdLst>
                <a:gd name="connsiteX0" fmla="*/ 666955 w 1333910"/>
                <a:gd name="connsiteY0" fmla="*/ 0 h 1333912"/>
                <a:gd name="connsiteX1" fmla="*/ 1333910 w 1333910"/>
                <a:gd name="connsiteY1" fmla="*/ 666956 h 1333912"/>
                <a:gd name="connsiteX2" fmla="*/ 666955 w 1333910"/>
                <a:gd name="connsiteY2" fmla="*/ 1333912 h 1333912"/>
                <a:gd name="connsiteX3" fmla="*/ 0 w 1333910"/>
                <a:gd name="connsiteY3" fmla="*/ 666956 h 1333912"/>
                <a:gd name="connsiteX4" fmla="*/ 666955 w 1333910"/>
                <a:gd name="connsiteY4" fmla="*/ 0 h 133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910" h="1333912">
                  <a:moveTo>
                    <a:pt x="666955" y="0"/>
                  </a:moveTo>
                  <a:cubicBezTo>
                    <a:pt x="1035304" y="0"/>
                    <a:pt x="1333910" y="298606"/>
                    <a:pt x="1333910" y="666956"/>
                  </a:cubicBezTo>
                  <a:cubicBezTo>
                    <a:pt x="1333910" y="1035306"/>
                    <a:pt x="1035304" y="1333912"/>
                    <a:pt x="666955" y="1333912"/>
                  </a:cubicBezTo>
                  <a:cubicBezTo>
                    <a:pt x="298606" y="1333912"/>
                    <a:pt x="0" y="1035306"/>
                    <a:pt x="0" y="666956"/>
                  </a:cubicBezTo>
                  <a:cubicBezTo>
                    <a:pt x="0" y="298606"/>
                    <a:pt x="298606" y="0"/>
                    <a:pt x="666955" y="0"/>
                  </a:cubicBezTo>
                  <a:close/>
                </a:path>
              </a:pathLst>
            </a:cu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68642" y="2366433"/>
              <a:ext cx="10341876" cy="2815224"/>
            </a:xfrm>
            <a:custGeom>
              <a:avLst/>
              <a:gdLst>
                <a:gd name="connsiteX0" fmla="*/ 0 w 11723937"/>
                <a:gd name="connsiteY0" fmla="*/ 0 h 3191443"/>
                <a:gd name="connsiteX1" fmla="*/ 11723937 w 11723937"/>
                <a:gd name="connsiteY1" fmla="*/ 0 h 3191443"/>
                <a:gd name="connsiteX2" fmla="*/ 11723937 w 11723937"/>
                <a:gd name="connsiteY2" fmla="*/ 3191443 h 3191443"/>
                <a:gd name="connsiteX3" fmla="*/ 0 w 11723937"/>
                <a:gd name="connsiteY3" fmla="*/ 3191443 h 3191443"/>
                <a:gd name="connsiteX4" fmla="*/ 0 w 11723937"/>
                <a:gd name="connsiteY4" fmla="*/ 0 h 3191443"/>
                <a:gd name="connsiteX5" fmla="*/ 3605622 w 11723937"/>
                <a:gd name="connsiteY5" fmla="*/ 1102232 h 3191443"/>
                <a:gd name="connsiteX6" fmla="*/ 2938667 w 11723937"/>
                <a:gd name="connsiteY6" fmla="*/ 1769188 h 3191443"/>
                <a:gd name="connsiteX7" fmla="*/ 3605622 w 11723937"/>
                <a:gd name="connsiteY7" fmla="*/ 2436144 h 3191443"/>
                <a:gd name="connsiteX8" fmla="*/ 4272577 w 11723937"/>
                <a:gd name="connsiteY8" fmla="*/ 1769188 h 3191443"/>
                <a:gd name="connsiteX9" fmla="*/ 3605622 w 11723937"/>
                <a:gd name="connsiteY9" fmla="*/ 1102232 h 3191443"/>
                <a:gd name="connsiteX10" fmla="*/ 5057633 w 11723937"/>
                <a:gd name="connsiteY10" fmla="*/ 1102232 h 3191443"/>
                <a:gd name="connsiteX11" fmla="*/ 4390678 w 11723937"/>
                <a:gd name="connsiteY11" fmla="*/ 1769188 h 3191443"/>
                <a:gd name="connsiteX12" fmla="*/ 5057633 w 11723937"/>
                <a:gd name="connsiteY12" fmla="*/ 2436144 h 3191443"/>
                <a:gd name="connsiteX13" fmla="*/ 5724588 w 11723937"/>
                <a:gd name="connsiteY13" fmla="*/ 1769188 h 3191443"/>
                <a:gd name="connsiteX14" fmla="*/ 5057633 w 11723937"/>
                <a:gd name="connsiteY14" fmla="*/ 1102232 h 3191443"/>
                <a:gd name="connsiteX15" fmla="*/ 6505985 w 11723937"/>
                <a:gd name="connsiteY15" fmla="*/ 1102232 h 3191443"/>
                <a:gd name="connsiteX16" fmla="*/ 5839030 w 11723937"/>
                <a:gd name="connsiteY16" fmla="*/ 1769188 h 3191443"/>
                <a:gd name="connsiteX17" fmla="*/ 6505985 w 11723937"/>
                <a:gd name="connsiteY17" fmla="*/ 2436144 h 3191443"/>
                <a:gd name="connsiteX18" fmla="*/ 7172940 w 11723937"/>
                <a:gd name="connsiteY18" fmla="*/ 1769188 h 3191443"/>
                <a:gd name="connsiteX19" fmla="*/ 6505985 w 11723937"/>
                <a:gd name="connsiteY19" fmla="*/ 1102232 h 3191443"/>
                <a:gd name="connsiteX20" fmla="*/ 7962860 w 11723937"/>
                <a:gd name="connsiteY20" fmla="*/ 1102232 h 3191443"/>
                <a:gd name="connsiteX21" fmla="*/ 7295905 w 11723937"/>
                <a:gd name="connsiteY21" fmla="*/ 1769188 h 3191443"/>
                <a:gd name="connsiteX22" fmla="*/ 7962860 w 11723937"/>
                <a:gd name="connsiteY22" fmla="*/ 2436144 h 3191443"/>
                <a:gd name="connsiteX23" fmla="*/ 8629815 w 11723937"/>
                <a:gd name="connsiteY23" fmla="*/ 1769188 h 3191443"/>
                <a:gd name="connsiteX24" fmla="*/ 7962860 w 11723937"/>
                <a:gd name="connsiteY24" fmla="*/ 1102232 h 3191443"/>
                <a:gd name="connsiteX25" fmla="*/ 9393915 w 11723937"/>
                <a:gd name="connsiteY25" fmla="*/ 1102232 h 3191443"/>
                <a:gd name="connsiteX26" fmla="*/ 8726960 w 11723937"/>
                <a:gd name="connsiteY26" fmla="*/ 1769188 h 3191443"/>
                <a:gd name="connsiteX27" fmla="*/ 9393915 w 11723937"/>
                <a:gd name="connsiteY27" fmla="*/ 2436144 h 3191443"/>
                <a:gd name="connsiteX28" fmla="*/ 10060870 w 11723937"/>
                <a:gd name="connsiteY28" fmla="*/ 1769188 h 3191443"/>
                <a:gd name="connsiteX29" fmla="*/ 9393915 w 11723937"/>
                <a:gd name="connsiteY29" fmla="*/ 1102232 h 3191443"/>
                <a:gd name="connsiteX30" fmla="*/ 10855177 w 11723937"/>
                <a:gd name="connsiteY30" fmla="*/ 1102232 h 3191443"/>
                <a:gd name="connsiteX31" fmla="*/ 10188222 w 11723937"/>
                <a:gd name="connsiteY31" fmla="*/ 1769188 h 3191443"/>
                <a:gd name="connsiteX32" fmla="*/ 10855177 w 11723937"/>
                <a:gd name="connsiteY32" fmla="*/ 2436144 h 3191443"/>
                <a:gd name="connsiteX33" fmla="*/ 11522132 w 11723937"/>
                <a:gd name="connsiteY33" fmla="*/ 1769188 h 3191443"/>
                <a:gd name="connsiteX34" fmla="*/ 10855177 w 11723937"/>
                <a:gd name="connsiteY34" fmla="*/ 1102232 h 3191443"/>
                <a:gd name="connsiteX35" fmla="*/ 705056 w 11723937"/>
                <a:gd name="connsiteY35" fmla="*/ 1102438 h 3191443"/>
                <a:gd name="connsiteX36" fmla="*/ 38101 w 11723937"/>
                <a:gd name="connsiteY36" fmla="*/ 1769394 h 3191443"/>
                <a:gd name="connsiteX37" fmla="*/ 705056 w 11723937"/>
                <a:gd name="connsiteY37" fmla="*/ 2436350 h 3191443"/>
                <a:gd name="connsiteX38" fmla="*/ 1372011 w 11723937"/>
                <a:gd name="connsiteY38" fmla="*/ 1769394 h 3191443"/>
                <a:gd name="connsiteX39" fmla="*/ 705056 w 11723937"/>
                <a:gd name="connsiteY39" fmla="*/ 1102438 h 3191443"/>
                <a:gd name="connsiteX40" fmla="*/ 2171906 w 11723937"/>
                <a:gd name="connsiteY40" fmla="*/ 1102438 h 3191443"/>
                <a:gd name="connsiteX41" fmla="*/ 1504951 w 11723937"/>
                <a:gd name="connsiteY41" fmla="*/ 1769394 h 3191443"/>
                <a:gd name="connsiteX42" fmla="*/ 2171906 w 11723937"/>
                <a:gd name="connsiteY42" fmla="*/ 2436350 h 3191443"/>
                <a:gd name="connsiteX43" fmla="*/ 2838861 w 11723937"/>
                <a:gd name="connsiteY43" fmla="*/ 1769394 h 3191443"/>
                <a:gd name="connsiteX44" fmla="*/ 2171906 w 11723937"/>
                <a:gd name="connsiteY44" fmla="*/ 1102438 h 3191443"/>
                <a:gd name="connsiteX45" fmla="*/ 7515268 w 11723937"/>
                <a:gd name="connsiteY45" fmla="*/ 2473159 h 3191443"/>
                <a:gd name="connsiteX46" fmla="*/ 7418394 w 11723937"/>
                <a:gd name="connsiteY46" fmla="*/ 2570033 h 3191443"/>
                <a:gd name="connsiteX47" fmla="*/ 7418394 w 11723937"/>
                <a:gd name="connsiteY47" fmla="*/ 2957516 h 3191443"/>
                <a:gd name="connsiteX48" fmla="*/ 7515268 w 11723937"/>
                <a:gd name="connsiteY48" fmla="*/ 3054390 h 3191443"/>
                <a:gd name="connsiteX49" fmla="*/ 8456321 w 11723937"/>
                <a:gd name="connsiteY49" fmla="*/ 3054390 h 3191443"/>
                <a:gd name="connsiteX50" fmla="*/ 8553195 w 11723937"/>
                <a:gd name="connsiteY50" fmla="*/ 2957516 h 3191443"/>
                <a:gd name="connsiteX51" fmla="*/ 8553195 w 11723937"/>
                <a:gd name="connsiteY51" fmla="*/ 2570033 h 3191443"/>
                <a:gd name="connsiteX52" fmla="*/ 8456321 w 11723937"/>
                <a:gd name="connsiteY52" fmla="*/ 2473159 h 3191443"/>
                <a:gd name="connsiteX53" fmla="*/ 7515268 w 11723937"/>
                <a:gd name="connsiteY53" fmla="*/ 2473159 h 3191443"/>
                <a:gd name="connsiteX54" fmla="*/ 8923388 w 11723937"/>
                <a:gd name="connsiteY54" fmla="*/ 2473159 h 3191443"/>
                <a:gd name="connsiteX55" fmla="*/ 8826514 w 11723937"/>
                <a:gd name="connsiteY55" fmla="*/ 2570033 h 3191443"/>
                <a:gd name="connsiteX56" fmla="*/ 8826514 w 11723937"/>
                <a:gd name="connsiteY56" fmla="*/ 2957516 h 3191443"/>
                <a:gd name="connsiteX57" fmla="*/ 8923388 w 11723937"/>
                <a:gd name="connsiteY57" fmla="*/ 3054390 h 3191443"/>
                <a:gd name="connsiteX58" fmla="*/ 9864441 w 11723937"/>
                <a:gd name="connsiteY58" fmla="*/ 3054390 h 3191443"/>
                <a:gd name="connsiteX59" fmla="*/ 9961315 w 11723937"/>
                <a:gd name="connsiteY59" fmla="*/ 2957516 h 3191443"/>
                <a:gd name="connsiteX60" fmla="*/ 9961315 w 11723937"/>
                <a:gd name="connsiteY60" fmla="*/ 2570033 h 3191443"/>
                <a:gd name="connsiteX61" fmla="*/ 9864441 w 11723937"/>
                <a:gd name="connsiteY61" fmla="*/ 2473159 h 3191443"/>
                <a:gd name="connsiteX62" fmla="*/ 8923388 w 11723937"/>
                <a:gd name="connsiteY62" fmla="*/ 2473159 h 3191443"/>
                <a:gd name="connsiteX63" fmla="*/ 10155334 w 11723937"/>
                <a:gd name="connsiteY63" fmla="*/ 2482934 h 3191443"/>
                <a:gd name="connsiteX64" fmla="*/ 10058460 w 11723937"/>
                <a:gd name="connsiteY64" fmla="*/ 2579808 h 3191443"/>
                <a:gd name="connsiteX65" fmla="*/ 10058460 w 11723937"/>
                <a:gd name="connsiteY65" fmla="*/ 2967291 h 3191443"/>
                <a:gd name="connsiteX66" fmla="*/ 10155334 w 11723937"/>
                <a:gd name="connsiteY66" fmla="*/ 3064165 h 3191443"/>
                <a:gd name="connsiteX67" fmla="*/ 11465967 w 11723937"/>
                <a:gd name="connsiteY67" fmla="*/ 3064165 h 3191443"/>
                <a:gd name="connsiteX68" fmla="*/ 11562841 w 11723937"/>
                <a:gd name="connsiteY68" fmla="*/ 2967291 h 3191443"/>
                <a:gd name="connsiteX69" fmla="*/ 11562841 w 11723937"/>
                <a:gd name="connsiteY69" fmla="*/ 2579808 h 3191443"/>
                <a:gd name="connsiteX70" fmla="*/ 11465967 w 11723937"/>
                <a:gd name="connsiteY70" fmla="*/ 2482934 h 3191443"/>
                <a:gd name="connsiteX71" fmla="*/ 10155334 w 11723937"/>
                <a:gd name="connsiteY71" fmla="*/ 2482934 h 3191443"/>
                <a:gd name="connsiteX72" fmla="*/ 234529 w 11723937"/>
                <a:gd name="connsiteY72" fmla="*/ 2473160 h 3191443"/>
                <a:gd name="connsiteX73" fmla="*/ 137655 w 11723937"/>
                <a:gd name="connsiteY73" fmla="*/ 2570034 h 3191443"/>
                <a:gd name="connsiteX74" fmla="*/ 137655 w 11723937"/>
                <a:gd name="connsiteY74" fmla="*/ 2957517 h 3191443"/>
                <a:gd name="connsiteX75" fmla="*/ 234529 w 11723937"/>
                <a:gd name="connsiteY75" fmla="*/ 3054391 h 3191443"/>
                <a:gd name="connsiteX76" fmla="*/ 1175582 w 11723937"/>
                <a:gd name="connsiteY76" fmla="*/ 3054391 h 3191443"/>
                <a:gd name="connsiteX77" fmla="*/ 1272456 w 11723937"/>
                <a:gd name="connsiteY77" fmla="*/ 2957517 h 3191443"/>
                <a:gd name="connsiteX78" fmla="*/ 1272456 w 11723937"/>
                <a:gd name="connsiteY78" fmla="*/ 2570034 h 3191443"/>
                <a:gd name="connsiteX79" fmla="*/ 1175582 w 11723937"/>
                <a:gd name="connsiteY79" fmla="*/ 2473160 h 3191443"/>
                <a:gd name="connsiteX80" fmla="*/ 234529 w 11723937"/>
                <a:gd name="connsiteY80" fmla="*/ 2473160 h 3191443"/>
                <a:gd name="connsiteX81" fmla="*/ 1701379 w 11723937"/>
                <a:gd name="connsiteY81" fmla="*/ 2473160 h 3191443"/>
                <a:gd name="connsiteX82" fmla="*/ 1604505 w 11723937"/>
                <a:gd name="connsiteY82" fmla="*/ 2570034 h 3191443"/>
                <a:gd name="connsiteX83" fmla="*/ 1604505 w 11723937"/>
                <a:gd name="connsiteY83" fmla="*/ 2957517 h 3191443"/>
                <a:gd name="connsiteX84" fmla="*/ 1701379 w 11723937"/>
                <a:gd name="connsiteY84" fmla="*/ 3054391 h 3191443"/>
                <a:gd name="connsiteX85" fmla="*/ 2642432 w 11723937"/>
                <a:gd name="connsiteY85" fmla="*/ 3054391 h 3191443"/>
                <a:gd name="connsiteX86" fmla="*/ 2739306 w 11723937"/>
                <a:gd name="connsiteY86" fmla="*/ 2957517 h 3191443"/>
                <a:gd name="connsiteX87" fmla="*/ 2739306 w 11723937"/>
                <a:gd name="connsiteY87" fmla="*/ 2570034 h 3191443"/>
                <a:gd name="connsiteX88" fmla="*/ 2642432 w 11723937"/>
                <a:gd name="connsiteY88" fmla="*/ 2473160 h 3191443"/>
                <a:gd name="connsiteX89" fmla="*/ 1701379 w 11723937"/>
                <a:gd name="connsiteY89" fmla="*/ 2473160 h 3191443"/>
                <a:gd name="connsiteX90" fmla="*/ 4601945 w 11723937"/>
                <a:gd name="connsiteY90" fmla="*/ 2473160 h 3191443"/>
                <a:gd name="connsiteX91" fmla="*/ 4505071 w 11723937"/>
                <a:gd name="connsiteY91" fmla="*/ 2570034 h 3191443"/>
                <a:gd name="connsiteX92" fmla="*/ 4505071 w 11723937"/>
                <a:gd name="connsiteY92" fmla="*/ 2957517 h 3191443"/>
                <a:gd name="connsiteX93" fmla="*/ 4601945 w 11723937"/>
                <a:gd name="connsiteY93" fmla="*/ 3054391 h 3191443"/>
                <a:gd name="connsiteX94" fmla="*/ 5542998 w 11723937"/>
                <a:gd name="connsiteY94" fmla="*/ 3054391 h 3191443"/>
                <a:gd name="connsiteX95" fmla="*/ 5639872 w 11723937"/>
                <a:gd name="connsiteY95" fmla="*/ 2957517 h 3191443"/>
                <a:gd name="connsiteX96" fmla="*/ 5639872 w 11723937"/>
                <a:gd name="connsiteY96" fmla="*/ 2570034 h 3191443"/>
                <a:gd name="connsiteX97" fmla="*/ 5542998 w 11723937"/>
                <a:gd name="connsiteY97" fmla="*/ 2473160 h 3191443"/>
                <a:gd name="connsiteX98" fmla="*/ 4601945 w 11723937"/>
                <a:gd name="connsiteY98" fmla="*/ 2473160 h 3191443"/>
                <a:gd name="connsiteX99" fmla="*/ 5869686 w 11723937"/>
                <a:gd name="connsiteY99" fmla="*/ 2482935 h 3191443"/>
                <a:gd name="connsiteX100" fmla="*/ 5772812 w 11723937"/>
                <a:gd name="connsiteY100" fmla="*/ 2579809 h 3191443"/>
                <a:gd name="connsiteX101" fmla="*/ 5772812 w 11723937"/>
                <a:gd name="connsiteY101" fmla="*/ 2967292 h 3191443"/>
                <a:gd name="connsiteX102" fmla="*/ 5869686 w 11723937"/>
                <a:gd name="connsiteY102" fmla="*/ 3064166 h 3191443"/>
                <a:gd name="connsiteX103" fmla="*/ 7218735 w 11723937"/>
                <a:gd name="connsiteY103" fmla="*/ 3064166 h 3191443"/>
                <a:gd name="connsiteX104" fmla="*/ 7315609 w 11723937"/>
                <a:gd name="connsiteY104" fmla="*/ 2967292 h 3191443"/>
                <a:gd name="connsiteX105" fmla="*/ 7315609 w 11723937"/>
                <a:gd name="connsiteY105" fmla="*/ 2579809 h 3191443"/>
                <a:gd name="connsiteX106" fmla="*/ 7218735 w 11723937"/>
                <a:gd name="connsiteY106" fmla="*/ 2482935 h 3191443"/>
                <a:gd name="connsiteX107" fmla="*/ 5869686 w 11723937"/>
                <a:gd name="connsiteY107" fmla="*/ 2482935 h 3191443"/>
                <a:gd name="connsiteX108" fmla="*/ 2969121 w 11723937"/>
                <a:gd name="connsiteY108" fmla="*/ 2482936 h 3191443"/>
                <a:gd name="connsiteX109" fmla="*/ 2872247 w 11723937"/>
                <a:gd name="connsiteY109" fmla="*/ 2579810 h 3191443"/>
                <a:gd name="connsiteX110" fmla="*/ 2872247 w 11723937"/>
                <a:gd name="connsiteY110" fmla="*/ 2967293 h 3191443"/>
                <a:gd name="connsiteX111" fmla="*/ 2969121 w 11723937"/>
                <a:gd name="connsiteY111" fmla="*/ 3064167 h 3191443"/>
                <a:gd name="connsiteX112" fmla="*/ 4293805 w 11723937"/>
                <a:gd name="connsiteY112" fmla="*/ 3064167 h 3191443"/>
                <a:gd name="connsiteX113" fmla="*/ 4390679 w 11723937"/>
                <a:gd name="connsiteY113" fmla="*/ 2967293 h 3191443"/>
                <a:gd name="connsiteX114" fmla="*/ 4390679 w 11723937"/>
                <a:gd name="connsiteY114" fmla="*/ 2579810 h 3191443"/>
                <a:gd name="connsiteX115" fmla="*/ 4293805 w 11723937"/>
                <a:gd name="connsiteY115" fmla="*/ 2482936 h 3191443"/>
                <a:gd name="connsiteX116" fmla="*/ 2969121 w 11723937"/>
                <a:gd name="connsiteY116" fmla="*/ 2482936 h 319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1723937" h="3191443">
                  <a:moveTo>
                    <a:pt x="0" y="0"/>
                  </a:moveTo>
                  <a:lnTo>
                    <a:pt x="11723937" y="0"/>
                  </a:lnTo>
                  <a:lnTo>
                    <a:pt x="11723937" y="3191443"/>
                  </a:lnTo>
                  <a:lnTo>
                    <a:pt x="0" y="3191443"/>
                  </a:lnTo>
                  <a:lnTo>
                    <a:pt x="0" y="0"/>
                  </a:lnTo>
                  <a:close/>
                  <a:moveTo>
                    <a:pt x="3605622" y="1102232"/>
                  </a:moveTo>
                  <a:cubicBezTo>
                    <a:pt x="3237273" y="1102232"/>
                    <a:pt x="2938667" y="1400838"/>
                    <a:pt x="2938667" y="1769188"/>
                  </a:cubicBezTo>
                  <a:cubicBezTo>
                    <a:pt x="2938667" y="2137538"/>
                    <a:pt x="3237273" y="2436144"/>
                    <a:pt x="3605622" y="2436144"/>
                  </a:cubicBezTo>
                  <a:cubicBezTo>
                    <a:pt x="3973971" y="2436144"/>
                    <a:pt x="4272577" y="2137538"/>
                    <a:pt x="4272577" y="1769188"/>
                  </a:cubicBezTo>
                  <a:cubicBezTo>
                    <a:pt x="4272577" y="1400838"/>
                    <a:pt x="3973971" y="1102232"/>
                    <a:pt x="3605622" y="1102232"/>
                  </a:cubicBezTo>
                  <a:close/>
                  <a:moveTo>
                    <a:pt x="5057633" y="1102232"/>
                  </a:moveTo>
                  <a:cubicBezTo>
                    <a:pt x="4689284" y="1102232"/>
                    <a:pt x="4390678" y="1400838"/>
                    <a:pt x="4390678" y="1769188"/>
                  </a:cubicBezTo>
                  <a:cubicBezTo>
                    <a:pt x="4390678" y="2137538"/>
                    <a:pt x="4689284" y="2436144"/>
                    <a:pt x="5057633" y="2436144"/>
                  </a:cubicBezTo>
                  <a:cubicBezTo>
                    <a:pt x="5425982" y="2436144"/>
                    <a:pt x="5724588" y="2137538"/>
                    <a:pt x="5724588" y="1769188"/>
                  </a:cubicBezTo>
                  <a:cubicBezTo>
                    <a:pt x="5724588" y="1400838"/>
                    <a:pt x="5425982" y="1102232"/>
                    <a:pt x="5057633" y="1102232"/>
                  </a:cubicBezTo>
                  <a:close/>
                  <a:moveTo>
                    <a:pt x="6505985" y="1102232"/>
                  </a:moveTo>
                  <a:cubicBezTo>
                    <a:pt x="6137636" y="1102232"/>
                    <a:pt x="5839030" y="1400838"/>
                    <a:pt x="5839030" y="1769188"/>
                  </a:cubicBezTo>
                  <a:cubicBezTo>
                    <a:pt x="5839030" y="2137538"/>
                    <a:pt x="6137636" y="2436144"/>
                    <a:pt x="6505985" y="2436144"/>
                  </a:cubicBezTo>
                  <a:cubicBezTo>
                    <a:pt x="6874334" y="2436144"/>
                    <a:pt x="7172940" y="2137538"/>
                    <a:pt x="7172940" y="1769188"/>
                  </a:cubicBezTo>
                  <a:cubicBezTo>
                    <a:pt x="7172940" y="1400838"/>
                    <a:pt x="6874334" y="1102232"/>
                    <a:pt x="6505985" y="1102232"/>
                  </a:cubicBezTo>
                  <a:close/>
                  <a:moveTo>
                    <a:pt x="7962860" y="1102232"/>
                  </a:moveTo>
                  <a:cubicBezTo>
                    <a:pt x="7594511" y="1102232"/>
                    <a:pt x="7295905" y="1400838"/>
                    <a:pt x="7295905" y="1769188"/>
                  </a:cubicBezTo>
                  <a:cubicBezTo>
                    <a:pt x="7295905" y="2137538"/>
                    <a:pt x="7594511" y="2436144"/>
                    <a:pt x="7962860" y="2436144"/>
                  </a:cubicBezTo>
                  <a:cubicBezTo>
                    <a:pt x="8331209" y="2436144"/>
                    <a:pt x="8629815" y="2137538"/>
                    <a:pt x="8629815" y="1769188"/>
                  </a:cubicBezTo>
                  <a:cubicBezTo>
                    <a:pt x="8629815" y="1400838"/>
                    <a:pt x="8331209" y="1102232"/>
                    <a:pt x="7962860" y="1102232"/>
                  </a:cubicBezTo>
                  <a:close/>
                  <a:moveTo>
                    <a:pt x="9393915" y="1102232"/>
                  </a:moveTo>
                  <a:cubicBezTo>
                    <a:pt x="9025566" y="1102232"/>
                    <a:pt x="8726960" y="1400838"/>
                    <a:pt x="8726960" y="1769188"/>
                  </a:cubicBezTo>
                  <a:cubicBezTo>
                    <a:pt x="8726960" y="2137538"/>
                    <a:pt x="9025566" y="2436144"/>
                    <a:pt x="9393915" y="2436144"/>
                  </a:cubicBezTo>
                  <a:cubicBezTo>
                    <a:pt x="9762264" y="2436144"/>
                    <a:pt x="10060870" y="2137538"/>
                    <a:pt x="10060870" y="1769188"/>
                  </a:cubicBezTo>
                  <a:cubicBezTo>
                    <a:pt x="10060870" y="1400838"/>
                    <a:pt x="9762264" y="1102232"/>
                    <a:pt x="9393915" y="1102232"/>
                  </a:cubicBezTo>
                  <a:close/>
                  <a:moveTo>
                    <a:pt x="10855177" y="1102232"/>
                  </a:moveTo>
                  <a:cubicBezTo>
                    <a:pt x="10486828" y="1102232"/>
                    <a:pt x="10188222" y="1400838"/>
                    <a:pt x="10188222" y="1769188"/>
                  </a:cubicBezTo>
                  <a:cubicBezTo>
                    <a:pt x="10188222" y="2137538"/>
                    <a:pt x="10486828" y="2436144"/>
                    <a:pt x="10855177" y="2436144"/>
                  </a:cubicBezTo>
                  <a:cubicBezTo>
                    <a:pt x="11223526" y="2436144"/>
                    <a:pt x="11522132" y="2137538"/>
                    <a:pt x="11522132" y="1769188"/>
                  </a:cubicBezTo>
                  <a:cubicBezTo>
                    <a:pt x="11522132" y="1400838"/>
                    <a:pt x="11223526" y="1102232"/>
                    <a:pt x="10855177" y="1102232"/>
                  </a:cubicBezTo>
                  <a:close/>
                  <a:moveTo>
                    <a:pt x="705056" y="1102438"/>
                  </a:moveTo>
                  <a:cubicBezTo>
                    <a:pt x="336707" y="1102438"/>
                    <a:pt x="38101" y="1401044"/>
                    <a:pt x="38101" y="1769394"/>
                  </a:cubicBezTo>
                  <a:cubicBezTo>
                    <a:pt x="38101" y="2137744"/>
                    <a:pt x="336707" y="2436350"/>
                    <a:pt x="705056" y="2436350"/>
                  </a:cubicBezTo>
                  <a:cubicBezTo>
                    <a:pt x="1073405" y="2436350"/>
                    <a:pt x="1372011" y="2137744"/>
                    <a:pt x="1372011" y="1769394"/>
                  </a:cubicBezTo>
                  <a:cubicBezTo>
                    <a:pt x="1372011" y="1401044"/>
                    <a:pt x="1073405" y="1102438"/>
                    <a:pt x="705056" y="1102438"/>
                  </a:cubicBezTo>
                  <a:close/>
                  <a:moveTo>
                    <a:pt x="2171906" y="1102438"/>
                  </a:moveTo>
                  <a:cubicBezTo>
                    <a:pt x="1803557" y="1102438"/>
                    <a:pt x="1504951" y="1401044"/>
                    <a:pt x="1504951" y="1769394"/>
                  </a:cubicBezTo>
                  <a:cubicBezTo>
                    <a:pt x="1504951" y="2137744"/>
                    <a:pt x="1803557" y="2436350"/>
                    <a:pt x="2171906" y="2436350"/>
                  </a:cubicBezTo>
                  <a:cubicBezTo>
                    <a:pt x="2540255" y="2436350"/>
                    <a:pt x="2838861" y="2137744"/>
                    <a:pt x="2838861" y="1769394"/>
                  </a:cubicBezTo>
                  <a:cubicBezTo>
                    <a:pt x="2838861" y="1401044"/>
                    <a:pt x="2540255" y="1102438"/>
                    <a:pt x="2171906" y="1102438"/>
                  </a:cubicBezTo>
                  <a:close/>
                  <a:moveTo>
                    <a:pt x="7515268" y="2473159"/>
                  </a:moveTo>
                  <a:cubicBezTo>
                    <a:pt x="7461766" y="2473159"/>
                    <a:pt x="7418394" y="2516531"/>
                    <a:pt x="7418394" y="2570033"/>
                  </a:cubicBezTo>
                  <a:lnTo>
                    <a:pt x="7418394" y="2957516"/>
                  </a:lnTo>
                  <a:cubicBezTo>
                    <a:pt x="7418394" y="3011018"/>
                    <a:pt x="7461766" y="3054390"/>
                    <a:pt x="7515268" y="3054390"/>
                  </a:cubicBezTo>
                  <a:lnTo>
                    <a:pt x="8456321" y="3054390"/>
                  </a:lnTo>
                  <a:cubicBezTo>
                    <a:pt x="8509823" y="3054390"/>
                    <a:pt x="8553195" y="3011018"/>
                    <a:pt x="8553195" y="2957516"/>
                  </a:cubicBezTo>
                  <a:lnTo>
                    <a:pt x="8553195" y="2570033"/>
                  </a:lnTo>
                  <a:cubicBezTo>
                    <a:pt x="8553195" y="2516531"/>
                    <a:pt x="8509823" y="2473159"/>
                    <a:pt x="8456321" y="2473159"/>
                  </a:cubicBezTo>
                  <a:lnTo>
                    <a:pt x="7515268" y="2473159"/>
                  </a:lnTo>
                  <a:close/>
                  <a:moveTo>
                    <a:pt x="8923388" y="2473159"/>
                  </a:moveTo>
                  <a:cubicBezTo>
                    <a:pt x="8869886" y="2473159"/>
                    <a:pt x="8826514" y="2516531"/>
                    <a:pt x="8826514" y="2570033"/>
                  </a:cubicBezTo>
                  <a:lnTo>
                    <a:pt x="8826514" y="2957516"/>
                  </a:lnTo>
                  <a:cubicBezTo>
                    <a:pt x="8826514" y="3011018"/>
                    <a:pt x="8869886" y="3054390"/>
                    <a:pt x="8923388" y="3054390"/>
                  </a:cubicBezTo>
                  <a:lnTo>
                    <a:pt x="9864441" y="3054390"/>
                  </a:lnTo>
                  <a:cubicBezTo>
                    <a:pt x="9917943" y="3054390"/>
                    <a:pt x="9961315" y="3011018"/>
                    <a:pt x="9961315" y="2957516"/>
                  </a:cubicBezTo>
                  <a:lnTo>
                    <a:pt x="9961315" y="2570033"/>
                  </a:lnTo>
                  <a:cubicBezTo>
                    <a:pt x="9961315" y="2516531"/>
                    <a:pt x="9917943" y="2473159"/>
                    <a:pt x="9864441" y="2473159"/>
                  </a:cubicBezTo>
                  <a:lnTo>
                    <a:pt x="8923388" y="2473159"/>
                  </a:lnTo>
                  <a:close/>
                  <a:moveTo>
                    <a:pt x="10155334" y="2482934"/>
                  </a:moveTo>
                  <a:cubicBezTo>
                    <a:pt x="10101832" y="2482934"/>
                    <a:pt x="10058460" y="2526306"/>
                    <a:pt x="10058460" y="2579808"/>
                  </a:cubicBezTo>
                  <a:lnTo>
                    <a:pt x="10058460" y="2967291"/>
                  </a:lnTo>
                  <a:cubicBezTo>
                    <a:pt x="10058460" y="3020793"/>
                    <a:pt x="10101832" y="3064165"/>
                    <a:pt x="10155334" y="3064165"/>
                  </a:cubicBezTo>
                  <a:lnTo>
                    <a:pt x="11465967" y="3064165"/>
                  </a:lnTo>
                  <a:cubicBezTo>
                    <a:pt x="11519469" y="3064165"/>
                    <a:pt x="11562841" y="3020793"/>
                    <a:pt x="11562841" y="2967291"/>
                  </a:cubicBezTo>
                  <a:lnTo>
                    <a:pt x="11562841" y="2579808"/>
                  </a:lnTo>
                  <a:cubicBezTo>
                    <a:pt x="11562841" y="2526306"/>
                    <a:pt x="11519469" y="2482934"/>
                    <a:pt x="11465967" y="2482934"/>
                  </a:cubicBezTo>
                  <a:lnTo>
                    <a:pt x="10155334" y="2482934"/>
                  </a:lnTo>
                  <a:close/>
                  <a:moveTo>
                    <a:pt x="234529" y="2473160"/>
                  </a:moveTo>
                  <a:cubicBezTo>
                    <a:pt x="181027" y="2473160"/>
                    <a:pt x="137655" y="2516532"/>
                    <a:pt x="137655" y="2570034"/>
                  </a:cubicBezTo>
                  <a:lnTo>
                    <a:pt x="137655" y="2957517"/>
                  </a:lnTo>
                  <a:cubicBezTo>
                    <a:pt x="137655" y="3011019"/>
                    <a:pt x="181027" y="3054391"/>
                    <a:pt x="234529" y="3054391"/>
                  </a:cubicBezTo>
                  <a:lnTo>
                    <a:pt x="1175582" y="3054391"/>
                  </a:lnTo>
                  <a:cubicBezTo>
                    <a:pt x="1229084" y="3054391"/>
                    <a:pt x="1272456" y="3011019"/>
                    <a:pt x="1272456" y="2957517"/>
                  </a:cubicBezTo>
                  <a:lnTo>
                    <a:pt x="1272456" y="2570034"/>
                  </a:lnTo>
                  <a:cubicBezTo>
                    <a:pt x="1272456" y="2516532"/>
                    <a:pt x="1229084" y="2473160"/>
                    <a:pt x="1175582" y="2473160"/>
                  </a:cubicBezTo>
                  <a:lnTo>
                    <a:pt x="234529" y="2473160"/>
                  </a:lnTo>
                  <a:close/>
                  <a:moveTo>
                    <a:pt x="1701379" y="2473160"/>
                  </a:moveTo>
                  <a:cubicBezTo>
                    <a:pt x="1647877" y="2473160"/>
                    <a:pt x="1604505" y="2516532"/>
                    <a:pt x="1604505" y="2570034"/>
                  </a:cubicBezTo>
                  <a:lnTo>
                    <a:pt x="1604505" y="2957517"/>
                  </a:lnTo>
                  <a:cubicBezTo>
                    <a:pt x="1604505" y="3011019"/>
                    <a:pt x="1647877" y="3054391"/>
                    <a:pt x="1701379" y="3054391"/>
                  </a:cubicBezTo>
                  <a:lnTo>
                    <a:pt x="2642432" y="3054391"/>
                  </a:lnTo>
                  <a:cubicBezTo>
                    <a:pt x="2695934" y="3054391"/>
                    <a:pt x="2739306" y="3011019"/>
                    <a:pt x="2739306" y="2957517"/>
                  </a:cubicBezTo>
                  <a:lnTo>
                    <a:pt x="2739306" y="2570034"/>
                  </a:lnTo>
                  <a:cubicBezTo>
                    <a:pt x="2739306" y="2516532"/>
                    <a:pt x="2695934" y="2473160"/>
                    <a:pt x="2642432" y="2473160"/>
                  </a:cubicBezTo>
                  <a:lnTo>
                    <a:pt x="1701379" y="2473160"/>
                  </a:lnTo>
                  <a:close/>
                  <a:moveTo>
                    <a:pt x="4601945" y="2473160"/>
                  </a:moveTo>
                  <a:cubicBezTo>
                    <a:pt x="4548443" y="2473160"/>
                    <a:pt x="4505071" y="2516532"/>
                    <a:pt x="4505071" y="2570034"/>
                  </a:cubicBezTo>
                  <a:lnTo>
                    <a:pt x="4505071" y="2957517"/>
                  </a:lnTo>
                  <a:cubicBezTo>
                    <a:pt x="4505071" y="3011019"/>
                    <a:pt x="4548443" y="3054391"/>
                    <a:pt x="4601945" y="3054391"/>
                  </a:cubicBezTo>
                  <a:lnTo>
                    <a:pt x="5542998" y="3054391"/>
                  </a:lnTo>
                  <a:cubicBezTo>
                    <a:pt x="5596500" y="3054391"/>
                    <a:pt x="5639872" y="3011019"/>
                    <a:pt x="5639872" y="2957517"/>
                  </a:cubicBezTo>
                  <a:lnTo>
                    <a:pt x="5639872" y="2570034"/>
                  </a:lnTo>
                  <a:cubicBezTo>
                    <a:pt x="5639872" y="2516532"/>
                    <a:pt x="5596500" y="2473160"/>
                    <a:pt x="5542998" y="2473160"/>
                  </a:cubicBezTo>
                  <a:lnTo>
                    <a:pt x="4601945" y="2473160"/>
                  </a:lnTo>
                  <a:close/>
                  <a:moveTo>
                    <a:pt x="5869686" y="2482935"/>
                  </a:moveTo>
                  <a:cubicBezTo>
                    <a:pt x="5816184" y="2482935"/>
                    <a:pt x="5772812" y="2526307"/>
                    <a:pt x="5772812" y="2579809"/>
                  </a:cubicBezTo>
                  <a:lnTo>
                    <a:pt x="5772812" y="2967292"/>
                  </a:lnTo>
                  <a:cubicBezTo>
                    <a:pt x="5772812" y="3020794"/>
                    <a:pt x="5816184" y="3064166"/>
                    <a:pt x="5869686" y="3064166"/>
                  </a:cubicBezTo>
                  <a:lnTo>
                    <a:pt x="7218735" y="3064166"/>
                  </a:lnTo>
                  <a:cubicBezTo>
                    <a:pt x="7272237" y="3064166"/>
                    <a:pt x="7315609" y="3020794"/>
                    <a:pt x="7315609" y="2967292"/>
                  </a:cubicBezTo>
                  <a:lnTo>
                    <a:pt x="7315609" y="2579809"/>
                  </a:lnTo>
                  <a:cubicBezTo>
                    <a:pt x="7315609" y="2526307"/>
                    <a:pt x="7272237" y="2482935"/>
                    <a:pt x="7218735" y="2482935"/>
                  </a:cubicBezTo>
                  <a:lnTo>
                    <a:pt x="5869686" y="2482935"/>
                  </a:lnTo>
                  <a:close/>
                  <a:moveTo>
                    <a:pt x="2969121" y="2482936"/>
                  </a:moveTo>
                  <a:cubicBezTo>
                    <a:pt x="2915619" y="2482936"/>
                    <a:pt x="2872247" y="2526308"/>
                    <a:pt x="2872247" y="2579810"/>
                  </a:cubicBezTo>
                  <a:lnTo>
                    <a:pt x="2872247" y="2967293"/>
                  </a:lnTo>
                  <a:cubicBezTo>
                    <a:pt x="2872247" y="3020795"/>
                    <a:pt x="2915619" y="3064167"/>
                    <a:pt x="2969121" y="3064167"/>
                  </a:cubicBezTo>
                  <a:lnTo>
                    <a:pt x="4293805" y="3064167"/>
                  </a:lnTo>
                  <a:cubicBezTo>
                    <a:pt x="4347307" y="3064167"/>
                    <a:pt x="4390679" y="3020795"/>
                    <a:pt x="4390679" y="2967293"/>
                  </a:cubicBezTo>
                  <a:lnTo>
                    <a:pt x="4390679" y="2579810"/>
                  </a:lnTo>
                  <a:cubicBezTo>
                    <a:pt x="4390679" y="2526308"/>
                    <a:pt x="4347307" y="2482936"/>
                    <a:pt x="4293805" y="2482936"/>
                  </a:cubicBezTo>
                  <a:lnTo>
                    <a:pt x="2969121" y="2482936"/>
                  </a:lnTo>
                  <a:close/>
                </a:path>
              </a:pathLst>
            </a:cu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1EB73F2A-75D1-4FDC-1204-BDC7A347C252}"/>
                </a:ext>
              </a:extLst>
            </p:cNvPr>
            <p:cNvSpPr txBox="1"/>
            <p:nvPr/>
          </p:nvSpPr>
          <p:spPr>
            <a:xfrm>
              <a:off x="1189754" y="4677103"/>
              <a:ext cx="813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Century Gothic" panose="020B0502020202020204" pitchFamily="34" charset="0"/>
                </a:rPr>
                <a:t>Portada</a:t>
              </a:r>
              <a:endParaRPr lang="es-C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1F69AD45-A950-F455-43C4-4C0A7E6B3720}"/>
                </a:ext>
              </a:extLst>
            </p:cNvPr>
            <p:cNvSpPr txBox="1"/>
            <p:nvPr/>
          </p:nvSpPr>
          <p:spPr>
            <a:xfrm>
              <a:off x="2490678" y="4689477"/>
              <a:ext cx="813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Century Gothic" panose="020B0502020202020204" pitchFamily="34" charset="0"/>
                </a:rPr>
                <a:t>COLEY 3</a:t>
              </a:r>
              <a:endParaRPr lang="es-C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4EF33E89-DAF1-DA41-242A-48E13779A981}"/>
                </a:ext>
              </a:extLst>
            </p:cNvPr>
            <p:cNvSpPr txBox="1"/>
            <p:nvPr/>
          </p:nvSpPr>
          <p:spPr>
            <a:xfrm>
              <a:off x="3495058" y="4549113"/>
              <a:ext cx="1326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>
                  <a:latin typeface="Century Gothic" panose="020B0502020202020204" pitchFamily="34" charset="0"/>
                </a:rPr>
                <a:t>Certificaciones de</a:t>
              </a:r>
            </a:p>
            <a:p>
              <a:pPr algn="ctr"/>
              <a:r>
                <a:rPr lang="es-ES" sz="1000" b="1" dirty="0">
                  <a:latin typeface="Century Gothic" panose="020B0502020202020204" pitchFamily="34" charset="0"/>
                </a:rPr>
                <a:t> Recursos </a:t>
              </a:r>
            </a:p>
            <a:p>
              <a:pPr algn="ctr"/>
              <a:r>
                <a:rPr lang="es-ES" sz="1000" b="1" dirty="0">
                  <a:latin typeface="Century Gothic" panose="020B0502020202020204" pitchFamily="34" charset="0"/>
                </a:rPr>
                <a:t>económicos</a:t>
              </a:r>
              <a:endParaRPr lang="es-CR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CB88BF15-FCAC-CF9D-BC57-6DDB9E82C163}"/>
                </a:ext>
              </a:extLst>
            </p:cNvPr>
            <p:cNvSpPr txBox="1"/>
            <p:nvPr/>
          </p:nvSpPr>
          <p:spPr>
            <a:xfrm>
              <a:off x="5029541" y="4687612"/>
              <a:ext cx="813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Century Gothic" panose="020B0502020202020204" pitchFamily="34" charset="0"/>
                </a:rPr>
                <a:t>COLEY 2</a:t>
              </a:r>
              <a:endParaRPr lang="es-C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7FE57489-F139-E4AF-3C00-193FD72DDD1B}"/>
                </a:ext>
              </a:extLst>
            </p:cNvPr>
            <p:cNvSpPr txBox="1"/>
            <p:nvPr/>
          </p:nvSpPr>
          <p:spPr>
            <a:xfrm>
              <a:off x="6087198" y="4584768"/>
              <a:ext cx="1260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 smtClean="0">
                  <a:latin typeface="Century Gothic" panose="020B0502020202020204" pitchFamily="34" charset="0"/>
                </a:rPr>
                <a:t>Acta y Declaración Proceso de Contratación</a:t>
              </a:r>
              <a:endParaRPr lang="es-CR" sz="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84C86BBA-2120-F394-7151-9B7759A0C86B}"/>
                </a:ext>
              </a:extLst>
            </p:cNvPr>
            <p:cNvSpPr txBox="1"/>
            <p:nvPr/>
          </p:nvSpPr>
          <p:spPr>
            <a:xfrm>
              <a:off x="7604201" y="4681292"/>
              <a:ext cx="813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Century Gothic" panose="020B0502020202020204" pitchFamily="34" charset="0"/>
                </a:rPr>
                <a:t>COLEY 1</a:t>
              </a:r>
              <a:endParaRPr lang="es-C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1633F9A3-2FCA-B794-CAC7-77D245C5BECD}"/>
                </a:ext>
              </a:extLst>
            </p:cNvPr>
            <p:cNvSpPr txBox="1"/>
            <p:nvPr/>
          </p:nvSpPr>
          <p:spPr>
            <a:xfrm>
              <a:off x="8583998" y="4635295"/>
              <a:ext cx="1326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>
                  <a:latin typeface="Century Gothic" panose="020B0502020202020204" pitchFamily="34" charset="0"/>
                </a:rPr>
                <a:t>Facturas de </a:t>
              </a:r>
            </a:p>
            <a:p>
              <a:pPr algn="ctr"/>
              <a:r>
                <a:rPr lang="es-ES" sz="1000" b="1" dirty="0">
                  <a:latin typeface="Century Gothic" panose="020B0502020202020204" pitchFamily="34" charset="0"/>
                </a:rPr>
                <a:t>cada COLEY 1</a:t>
              </a:r>
              <a:endParaRPr lang="es-CR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834604C8-8CA8-E03A-0C97-949DAEBFC04D}"/>
                </a:ext>
              </a:extLst>
            </p:cNvPr>
            <p:cNvSpPr txBox="1"/>
            <p:nvPr/>
          </p:nvSpPr>
          <p:spPr>
            <a:xfrm>
              <a:off x="9767420" y="4605593"/>
              <a:ext cx="1455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>
                  <a:latin typeface="Century Gothic" panose="020B0502020202020204" pitchFamily="34" charset="0"/>
                </a:rPr>
                <a:t>Documentos adicionales que considere el centro educativo</a:t>
              </a:r>
              <a:endParaRPr lang="es-CR" sz="8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32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rir llave 2"/>
          <p:cNvSpPr/>
          <p:nvPr/>
        </p:nvSpPr>
        <p:spPr>
          <a:xfrm>
            <a:off x="2927352" y="9813200"/>
            <a:ext cx="122364" cy="666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Título 4">
            <a:extLst>
              <a:ext uri="{FF2B5EF4-FFF2-40B4-BE49-F238E27FC236}">
                <a16:creationId xmlns:a16="http://schemas.microsoft.com/office/drawing/2014/main" xmlns="" id="{72C17BBC-D8DB-E33A-7616-799C708430C3}"/>
              </a:ext>
            </a:extLst>
          </p:cNvPr>
          <p:cNvSpPr txBox="1">
            <a:spLocks/>
          </p:cNvSpPr>
          <p:nvPr/>
        </p:nvSpPr>
        <p:spPr>
          <a:xfrm>
            <a:off x="403945" y="-180075"/>
            <a:ext cx="11356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Estructura Física del Informe COLEY 1, 2 y 3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7136FBFA-1546-BB01-8139-2B7F38AF164D}"/>
              </a:ext>
            </a:extLst>
          </p:cNvPr>
          <p:cNvCxnSpPr>
            <a:cxnSpLocks/>
          </p:cNvCxnSpPr>
          <p:nvPr/>
        </p:nvCxnSpPr>
        <p:spPr>
          <a:xfrm>
            <a:off x="683649" y="8608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2EB02392-9D9E-FDC6-1046-6B8FEAAE3DF2}"/>
              </a:ext>
            </a:extLst>
          </p:cNvPr>
          <p:cNvGrpSpPr/>
          <p:nvPr/>
        </p:nvGrpSpPr>
        <p:grpSpPr>
          <a:xfrm>
            <a:off x="1244252" y="1032088"/>
            <a:ext cx="9686508" cy="5220185"/>
            <a:chOff x="1244252" y="969026"/>
            <a:chExt cx="9686508" cy="5220185"/>
          </a:xfrm>
        </p:grpSpPr>
        <p:sp>
          <p:nvSpPr>
            <p:cNvPr id="6" name="Forma libre 5"/>
            <p:cNvSpPr/>
            <p:nvPr/>
          </p:nvSpPr>
          <p:spPr>
            <a:xfrm>
              <a:off x="1781287" y="969026"/>
              <a:ext cx="8765501" cy="26987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AB91B8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400" b="1" kern="1200" dirty="0">
                  <a:solidFill>
                    <a:schemeClr val="bg1"/>
                  </a:solidFill>
                </a:rPr>
                <a:t>Portada</a:t>
              </a: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1781287" y="1289878"/>
              <a:ext cx="8765501" cy="33136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572974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5714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400" b="1" kern="1200" dirty="0">
                  <a:solidFill>
                    <a:schemeClr val="bg1"/>
                  </a:solidFill>
                </a:rPr>
                <a:t> Informe COLEY 3</a:t>
              </a: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1781287" y="1672219"/>
              <a:ext cx="8765501" cy="33136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AB91B8">
                <a:alpha val="3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400" b="1" kern="1200" dirty="0">
                  <a:solidFill>
                    <a:srgbClr val="500050"/>
                  </a:solidFill>
                </a:rPr>
                <a:t>Certificaciones de recursos económicos 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1781287" y="2065480"/>
              <a:ext cx="9149473" cy="604577"/>
            </a:xfrm>
            <a:custGeom>
              <a:avLst/>
              <a:gdLst>
                <a:gd name="connsiteX0" fmla="*/ 0 w 10854690"/>
                <a:gd name="connsiteY0" fmla="*/ 0 h 717254"/>
                <a:gd name="connsiteX1" fmla="*/ 10854690 w 10854690"/>
                <a:gd name="connsiteY1" fmla="*/ 0 h 717254"/>
                <a:gd name="connsiteX2" fmla="*/ 10854690 w 10854690"/>
                <a:gd name="connsiteY2" fmla="*/ 717254 h 717254"/>
                <a:gd name="connsiteX3" fmla="*/ 0 w 10854690"/>
                <a:gd name="connsiteY3" fmla="*/ 717254 h 717254"/>
                <a:gd name="connsiteX4" fmla="*/ 0 w 10854690"/>
                <a:gd name="connsiteY4" fmla="*/ 0 h 71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690" h="717254">
                  <a:moveTo>
                    <a:pt x="0" y="0"/>
                  </a:moveTo>
                  <a:lnTo>
                    <a:pt x="10854690" y="0"/>
                  </a:lnTo>
                  <a:lnTo>
                    <a:pt x="10854690" y="717254"/>
                  </a:lnTo>
                  <a:lnTo>
                    <a:pt x="0" y="7172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36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kern="1200" dirty="0"/>
                <a:t>Certificación de fondos emitida por el tesorero(a) contador(a).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kern="1200" dirty="0"/>
                <a:t>Estado de cuenta de Caja Única del Estado y Estado de cuenta del Banco de la Ley N°7372.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kern="1200" dirty="0"/>
                <a:t>Conciliación Bancaria.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1781287" y="2725023"/>
              <a:ext cx="8765501" cy="33136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572974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5714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400" b="1" dirty="0">
                  <a:solidFill>
                    <a:schemeClr val="bg1"/>
                  </a:solidFill>
                </a:rPr>
                <a:t>COLEY 2 - Periodo 2022</a:t>
              </a:r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1781287" y="3076112"/>
              <a:ext cx="9149473" cy="403052"/>
            </a:xfrm>
            <a:custGeom>
              <a:avLst/>
              <a:gdLst>
                <a:gd name="connsiteX0" fmla="*/ 0 w 10854690"/>
                <a:gd name="connsiteY0" fmla="*/ 0 h 478170"/>
                <a:gd name="connsiteX1" fmla="*/ 10854690 w 10854690"/>
                <a:gd name="connsiteY1" fmla="*/ 0 h 478170"/>
                <a:gd name="connsiteX2" fmla="*/ 10854690 w 10854690"/>
                <a:gd name="connsiteY2" fmla="*/ 478170 h 478170"/>
                <a:gd name="connsiteX3" fmla="*/ 0 w 10854690"/>
                <a:gd name="connsiteY3" fmla="*/ 478170 h 478170"/>
                <a:gd name="connsiteX4" fmla="*/ 0 w 10854690"/>
                <a:gd name="connsiteY4" fmla="*/ 0 h 4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690" h="478170">
                  <a:moveTo>
                    <a:pt x="0" y="0"/>
                  </a:moveTo>
                  <a:lnTo>
                    <a:pt x="10854690" y="0"/>
                  </a:lnTo>
                  <a:lnTo>
                    <a:pt x="10854690" y="478170"/>
                  </a:lnTo>
                  <a:lnTo>
                    <a:pt x="0" y="4781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36" tIns="17780" rIns="99568" bIns="1778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Copia del Acta de Junta Administrativa que evidencie la etapa en la que se encuentra el proceso de Contratación Administrativa.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Declaración jurada del Presidente de Junta Administrativa y Director(a) del centro educativo con respecto al control de activos.</a:t>
              </a:r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2165132" y="3459438"/>
              <a:ext cx="8397766" cy="33136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AB91B8">
                <a:alpha val="3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200" b="1" dirty="0">
                  <a:solidFill>
                    <a:srgbClr val="1B0239"/>
                  </a:solidFill>
                </a:rPr>
                <a:t>COLEY 1 - Diseño Publicitario 2022</a:t>
              </a:r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1781287" y="3843351"/>
              <a:ext cx="9149473" cy="293129"/>
            </a:xfrm>
            <a:custGeom>
              <a:avLst/>
              <a:gdLst>
                <a:gd name="connsiteX0" fmla="*/ 0 w 10854690"/>
                <a:gd name="connsiteY0" fmla="*/ 0 h 347760"/>
                <a:gd name="connsiteX1" fmla="*/ 10854690 w 10854690"/>
                <a:gd name="connsiteY1" fmla="*/ 0 h 347760"/>
                <a:gd name="connsiteX2" fmla="*/ 10854690 w 10854690"/>
                <a:gd name="connsiteY2" fmla="*/ 347760 h 347760"/>
                <a:gd name="connsiteX3" fmla="*/ 0 w 10854690"/>
                <a:gd name="connsiteY3" fmla="*/ 347760 h 347760"/>
                <a:gd name="connsiteX4" fmla="*/ 0 w 10854690"/>
                <a:gd name="connsiteY4" fmla="*/ 0 h 34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690" h="347760">
                  <a:moveTo>
                    <a:pt x="0" y="0"/>
                  </a:moveTo>
                  <a:lnTo>
                    <a:pt x="10854690" y="0"/>
                  </a:lnTo>
                  <a:lnTo>
                    <a:pt x="10854690" y="347760"/>
                  </a:lnTo>
                  <a:lnTo>
                    <a:pt x="0" y="347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36" tIns="17780" rIns="99568" bIns="1778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Copias de las facturas de bienes adquiridos.</a:t>
              </a: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2165132" y="4083929"/>
              <a:ext cx="8397766" cy="33136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AB91B8">
                <a:alpha val="3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200" b="1" dirty="0">
                  <a:solidFill>
                    <a:srgbClr val="1B0239"/>
                  </a:solidFill>
                </a:rPr>
                <a:t>COLEY 1 - Contabilidad y Finanzas 2022</a:t>
              </a: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1781287" y="4457332"/>
              <a:ext cx="9149473" cy="293129"/>
            </a:xfrm>
            <a:custGeom>
              <a:avLst/>
              <a:gdLst>
                <a:gd name="connsiteX0" fmla="*/ 0 w 10854690"/>
                <a:gd name="connsiteY0" fmla="*/ 0 h 347760"/>
                <a:gd name="connsiteX1" fmla="*/ 10854690 w 10854690"/>
                <a:gd name="connsiteY1" fmla="*/ 0 h 347760"/>
                <a:gd name="connsiteX2" fmla="*/ 10854690 w 10854690"/>
                <a:gd name="connsiteY2" fmla="*/ 347760 h 347760"/>
                <a:gd name="connsiteX3" fmla="*/ 0 w 10854690"/>
                <a:gd name="connsiteY3" fmla="*/ 347760 h 347760"/>
                <a:gd name="connsiteX4" fmla="*/ 0 w 10854690"/>
                <a:gd name="connsiteY4" fmla="*/ 0 h 34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690" h="347760">
                  <a:moveTo>
                    <a:pt x="0" y="0"/>
                  </a:moveTo>
                  <a:lnTo>
                    <a:pt x="10854690" y="0"/>
                  </a:lnTo>
                  <a:lnTo>
                    <a:pt x="10854690" y="347760"/>
                  </a:lnTo>
                  <a:lnTo>
                    <a:pt x="0" y="347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36" tIns="17780" rIns="99568" bIns="1778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Copias de las facturas de bienes adquiridos.</a:t>
              </a: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1781287" y="4708421"/>
              <a:ext cx="8765501" cy="331363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572974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5714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400" b="1" dirty="0">
                  <a:solidFill>
                    <a:schemeClr val="bg1"/>
                  </a:solidFill>
                </a:rPr>
                <a:t>COLEY 2 - Periodo 2021</a:t>
              </a:r>
            </a:p>
          </p:txBody>
        </p:sp>
        <p:sp>
          <p:nvSpPr>
            <p:cNvPr id="24" name="Forma libre 23"/>
            <p:cNvSpPr/>
            <p:nvPr/>
          </p:nvSpPr>
          <p:spPr>
            <a:xfrm>
              <a:off x="1781287" y="5116183"/>
              <a:ext cx="9149473" cy="403052"/>
            </a:xfrm>
            <a:custGeom>
              <a:avLst/>
              <a:gdLst>
                <a:gd name="connsiteX0" fmla="*/ 0 w 10854690"/>
                <a:gd name="connsiteY0" fmla="*/ 0 h 478170"/>
                <a:gd name="connsiteX1" fmla="*/ 10854690 w 10854690"/>
                <a:gd name="connsiteY1" fmla="*/ 0 h 478170"/>
                <a:gd name="connsiteX2" fmla="*/ 10854690 w 10854690"/>
                <a:gd name="connsiteY2" fmla="*/ 478170 h 478170"/>
                <a:gd name="connsiteX3" fmla="*/ 0 w 10854690"/>
                <a:gd name="connsiteY3" fmla="*/ 478170 h 478170"/>
                <a:gd name="connsiteX4" fmla="*/ 0 w 10854690"/>
                <a:gd name="connsiteY4" fmla="*/ 0 h 4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690" h="478170">
                  <a:moveTo>
                    <a:pt x="0" y="0"/>
                  </a:moveTo>
                  <a:lnTo>
                    <a:pt x="10854690" y="0"/>
                  </a:lnTo>
                  <a:lnTo>
                    <a:pt x="10854690" y="478170"/>
                  </a:lnTo>
                  <a:lnTo>
                    <a:pt x="0" y="4781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36" tIns="17780" rIns="99568" bIns="1778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Copia del Acta de Junta Administrativa que evidencie la etapa en la que se encuentra el proceso de Contratación Administrativa.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Declaración jurada de Presidente de Junta Administrativa y Director(a) del centro educativo con respecto al control de activos.</a:t>
              </a: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2165132" y="5564721"/>
              <a:ext cx="8397766" cy="293130"/>
            </a:xfrm>
            <a:custGeom>
              <a:avLst/>
              <a:gdLst>
                <a:gd name="connsiteX0" fmla="*/ 0 w 10854690"/>
                <a:gd name="connsiteY0" fmla="*/ 65521 h 393120"/>
                <a:gd name="connsiteX1" fmla="*/ 65521 w 10854690"/>
                <a:gd name="connsiteY1" fmla="*/ 0 h 393120"/>
                <a:gd name="connsiteX2" fmla="*/ 10789169 w 10854690"/>
                <a:gd name="connsiteY2" fmla="*/ 0 h 393120"/>
                <a:gd name="connsiteX3" fmla="*/ 10854690 w 10854690"/>
                <a:gd name="connsiteY3" fmla="*/ 65521 h 393120"/>
                <a:gd name="connsiteX4" fmla="*/ 10854690 w 10854690"/>
                <a:gd name="connsiteY4" fmla="*/ 327599 h 393120"/>
                <a:gd name="connsiteX5" fmla="*/ 10789169 w 10854690"/>
                <a:gd name="connsiteY5" fmla="*/ 393120 h 393120"/>
                <a:gd name="connsiteX6" fmla="*/ 65521 w 10854690"/>
                <a:gd name="connsiteY6" fmla="*/ 393120 h 393120"/>
                <a:gd name="connsiteX7" fmla="*/ 0 w 10854690"/>
                <a:gd name="connsiteY7" fmla="*/ 327599 h 393120"/>
                <a:gd name="connsiteX8" fmla="*/ 0 w 10854690"/>
                <a:gd name="connsiteY8" fmla="*/ 65521 h 39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4690" h="393120">
                  <a:moveTo>
                    <a:pt x="0" y="65521"/>
                  </a:moveTo>
                  <a:cubicBezTo>
                    <a:pt x="0" y="29335"/>
                    <a:pt x="29335" y="0"/>
                    <a:pt x="65521" y="0"/>
                  </a:cubicBezTo>
                  <a:lnTo>
                    <a:pt x="10789169" y="0"/>
                  </a:lnTo>
                  <a:cubicBezTo>
                    <a:pt x="10825355" y="0"/>
                    <a:pt x="10854690" y="29335"/>
                    <a:pt x="10854690" y="65521"/>
                  </a:cubicBezTo>
                  <a:lnTo>
                    <a:pt x="10854690" y="327599"/>
                  </a:lnTo>
                  <a:cubicBezTo>
                    <a:pt x="10854690" y="363785"/>
                    <a:pt x="10825355" y="393120"/>
                    <a:pt x="10789169" y="393120"/>
                  </a:cubicBezTo>
                  <a:lnTo>
                    <a:pt x="65521" y="393120"/>
                  </a:lnTo>
                  <a:cubicBezTo>
                    <a:pt x="29335" y="393120"/>
                    <a:pt x="0" y="363785"/>
                    <a:pt x="0" y="327599"/>
                  </a:cubicBezTo>
                  <a:lnTo>
                    <a:pt x="0" y="65521"/>
                  </a:lnTo>
                  <a:close/>
                </a:path>
              </a:pathLst>
            </a:custGeom>
            <a:solidFill>
              <a:srgbClr val="AB91B8">
                <a:alpha val="30000"/>
              </a:srgb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dk1"/>
            </a:fontRef>
          </p:style>
          <p:txBody>
            <a:bodyPr spcFirstLastPara="0" vert="horz" wrap="square" lIns="72531" tIns="72531" rIns="72531" bIns="72531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1200" b="1" dirty="0">
                  <a:solidFill>
                    <a:srgbClr val="1B0239"/>
                  </a:solidFill>
                </a:rPr>
                <a:t>COLEY 1 - Seguridad y Conectividad Institucional 2021</a:t>
              </a:r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1781287" y="5896082"/>
              <a:ext cx="9149473" cy="293129"/>
            </a:xfrm>
            <a:custGeom>
              <a:avLst/>
              <a:gdLst>
                <a:gd name="connsiteX0" fmla="*/ 0 w 10854690"/>
                <a:gd name="connsiteY0" fmla="*/ 0 h 347760"/>
                <a:gd name="connsiteX1" fmla="*/ 10854690 w 10854690"/>
                <a:gd name="connsiteY1" fmla="*/ 0 h 347760"/>
                <a:gd name="connsiteX2" fmla="*/ 10854690 w 10854690"/>
                <a:gd name="connsiteY2" fmla="*/ 347760 h 347760"/>
                <a:gd name="connsiteX3" fmla="*/ 0 w 10854690"/>
                <a:gd name="connsiteY3" fmla="*/ 347760 h 347760"/>
                <a:gd name="connsiteX4" fmla="*/ 0 w 10854690"/>
                <a:gd name="connsiteY4" fmla="*/ 0 h 34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690" h="347760">
                  <a:moveTo>
                    <a:pt x="0" y="0"/>
                  </a:moveTo>
                  <a:lnTo>
                    <a:pt x="10854690" y="0"/>
                  </a:lnTo>
                  <a:lnTo>
                    <a:pt x="10854690" y="347760"/>
                  </a:lnTo>
                  <a:lnTo>
                    <a:pt x="0" y="347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36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CR" sz="1200" b="1" dirty="0"/>
                <a:t>Copias de las facturas de bienes adquiridos.</a:t>
              </a:r>
            </a:p>
          </p:txBody>
        </p:sp>
        <p:sp>
          <p:nvSpPr>
            <p:cNvPr id="2" name="Flecha derecha 1"/>
            <p:cNvSpPr/>
            <p:nvPr/>
          </p:nvSpPr>
          <p:spPr>
            <a:xfrm>
              <a:off x="1261240" y="1289878"/>
              <a:ext cx="362686" cy="3313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5" name="Elipse 4"/>
            <p:cNvSpPr/>
            <p:nvPr/>
          </p:nvSpPr>
          <p:spPr>
            <a:xfrm>
              <a:off x="1916161" y="3550772"/>
              <a:ext cx="137381" cy="135595"/>
            </a:xfrm>
            <a:prstGeom prst="ellipse">
              <a:avLst/>
            </a:prstGeom>
            <a:solidFill>
              <a:srgbClr val="AB91B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32" name="Flecha derecha 1">
              <a:extLst>
                <a:ext uri="{FF2B5EF4-FFF2-40B4-BE49-F238E27FC236}">
                  <a16:creationId xmlns:a16="http://schemas.microsoft.com/office/drawing/2014/main" xmlns="" id="{2DBE884A-8EB3-6411-AA97-CB0E491EEFE3}"/>
                </a:ext>
              </a:extLst>
            </p:cNvPr>
            <p:cNvSpPr/>
            <p:nvPr/>
          </p:nvSpPr>
          <p:spPr>
            <a:xfrm>
              <a:off x="1244252" y="2743915"/>
              <a:ext cx="362686" cy="3313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33" name="Flecha derecha 1">
              <a:extLst>
                <a:ext uri="{FF2B5EF4-FFF2-40B4-BE49-F238E27FC236}">
                  <a16:creationId xmlns:a16="http://schemas.microsoft.com/office/drawing/2014/main" xmlns="" id="{51804CA1-7BFB-DE3C-B14D-3B626EF7A965}"/>
                </a:ext>
              </a:extLst>
            </p:cNvPr>
            <p:cNvSpPr/>
            <p:nvPr/>
          </p:nvSpPr>
          <p:spPr>
            <a:xfrm>
              <a:off x="1248749" y="4708421"/>
              <a:ext cx="362686" cy="3313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FA762A75-8C98-3911-B2AB-10C4F4DB8065}"/>
                </a:ext>
              </a:extLst>
            </p:cNvPr>
            <p:cNvSpPr/>
            <p:nvPr/>
          </p:nvSpPr>
          <p:spPr>
            <a:xfrm>
              <a:off x="1916161" y="4208088"/>
              <a:ext cx="137381" cy="135595"/>
            </a:xfrm>
            <a:prstGeom prst="ellipse">
              <a:avLst/>
            </a:prstGeom>
            <a:solidFill>
              <a:srgbClr val="AB91B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48311370-CD69-A0C8-A28F-D336F7407045}"/>
                </a:ext>
              </a:extLst>
            </p:cNvPr>
            <p:cNvSpPr/>
            <p:nvPr/>
          </p:nvSpPr>
          <p:spPr>
            <a:xfrm>
              <a:off x="1847470" y="5643488"/>
              <a:ext cx="137381" cy="135595"/>
            </a:xfrm>
            <a:prstGeom prst="ellipse">
              <a:avLst/>
            </a:prstGeom>
            <a:solidFill>
              <a:srgbClr val="AB91B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</p:spTree>
    <p:extLst>
      <p:ext uri="{BB962C8B-B14F-4D97-AF65-F5344CB8AC3E}">
        <p14:creationId xmlns:p14="http://schemas.microsoft.com/office/powerpoint/2010/main" val="3574518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9" y="624111"/>
            <a:ext cx="4481170" cy="2987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13E0AA76-50B8-A440-6721-B1A3B8AE5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455" y="4172607"/>
            <a:ext cx="6615090" cy="1258554"/>
          </a:xfrm>
        </p:spPr>
        <p:txBody>
          <a:bodyPr>
            <a:normAutofit/>
          </a:bodyPr>
          <a:lstStyle/>
          <a:p>
            <a:r>
              <a:rPr lang="es-CR" sz="36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Estructura Digital del Informe COLEY 1, 2 y 3</a:t>
            </a:r>
          </a:p>
        </p:txBody>
      </p:sp>
    </p:spTree>
    <p:extLst>
      <p:ext uri="{BB962C8B-B14F-4D97-AF65-F5344CB8AC3E}">
        <p14:creationId xmlns:p14="http://schemas.microsoft.com/office/powerpoint/2010/main" val="329638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2"/>
          <a:srcRect t="5346" r="7997" b="47466"/>
          <a:stretch/>
        </p:blipFill>
        <p:spPr>
          <a:xfrm>
            <a:off x="678465" y="1321976"/>
            <a:ext cx="4210382" cy="193936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E010AC03-B80B-06AE-DB8B-C4F4D1806802}"/>
              </a:ext>
            </a:extLst>
          </p:cNvPr>
          <p:cNvGrpSpPr/>
          <p:nvPr/>
        </p:nvGrpSpPr>
        <p:grpSpPr>
          <a:xfrm>
            <a:off x="297428" y="3596663"/>
            <a:ext cx="3126799" cy="1836087"/>
            <a:chOff x="297428" y="3596663"/>
            <a:chExt cx="3126799" cy="1836087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3"/>
            <a:srcRect l="8762" r="10546"/>
            <a:stretch/>
          </p:blipFill>
          <p:spPr>
            <a:xfrm>
              <a:off x="659794" y="3912561"/>
              <a:ext cx="2711166" cy="152018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49" name="Elipse 48"/>
            <p:cNvSpPr/>
            <p:nvPr/>
          </p:nvSpPr>
          <p:spPr>
            <a:xfrm>
              <a:off x="1781192" y="3834831"/>
              <a:ext cx="1643035" cy="432822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50" name="Elipse 49"/>
            <p:cNvSpPr/>
            <p:nvPr/>
          </p:nvSpPr>
          <p:spPr>
            <a:xfrm>
              <a:off x="297428" y="3596663"/>
              <a:ext cx="511664" cy="510134"/>
            </a:xfrm>
            <a:prstGeom prst="ellipse">
              <a:avLst/>
            </a:prstGeom>
            <a:ln w="19050">
              <a:solidFill>
                <a:srgbClr val="8000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b="1" dirty="0">
                  <a:solidFill>
                    <a:srgbClr val="800080"/>
                  </a:solidFill>
                </a:rPr>
                <a:t>1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4B0B16F3-2F7B-29F3-2C1F-31AB455AFA43}"/>
              </a:ext>
            </a:extLst>
          </p:cNvPr>
          <p:cNvGrpSpPr/>
          <p:nvPr/>
        </p:nvGrpSpPr>
        <p:grpSpPr>
          <a:xfrm>
            <a:off x="5380008" y="2408734"/>
            <a:ext cx="3235114" cy="1699846"/>
            <a:chOff x="5380008" y="2408734"/>
            <a:chExt cx="3235114" cy="1699846"/>
          </a:xfrm>
        </p:grpSpPr>
        <p:pic>
          <p:nvPicPr>
            <p:cNvPr id="52" name="Imagen 51"/>
            <p:cNvPicPr/>
            <p:nvPr/>
          </p:nvPicPr>
          <p:blipFill rotWithShape="1">
            <a:blip r:embed="rId4"/>
            <a:srcRect l="11449" r="30170"/>
            <a:stretch/>
          </p:blipFill>
          <p:spPr bwMode="auto">
            <a:xfrm>
              <a:off x="5701035" y="2761388"/>
              <a:ext cx="2914087" cy="134719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Elipse 52"/>
            <p:cNvSpPr/>
            <p:nvPr/>
          </p:nvSpPr>
          <p:spPr>
            <a:xfrm>
              <a:off x="5674327" y="3338034"/>
              <a:ext cx="1080140" cy="391659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54" name="Elipse 53"/>
            <p:cNvSpPr/>
            <p:nvPr/>
          </p:nvSpPr>
          <p:spPr>
            <a:xfrm>
              <a:off x="5380008" y="2408734"/>
              <a:ext cx="506514" cy="490313"/>
            </a:xfrm>
            <a:prstGeom prst="ellipse">
              <a:avLst/>
            </a:prstGeom>
            <a:ln w="19050">
              <a:solidFill>
                <a:srgbClr val="8000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b="1" dirty="0">
                  <a:solidFill>
                    <a:srgbClr val="800080"/>
                  </a:solidFill>
                </a:rPr>
                <a:t>3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F0A41891-6BAC-C849-0BB8-8D163020CF7E}"/>
              </a:ext>
            </a:extLst>
          </p:cNvPr>
          <p:cNvGrpSpPr/>
          <p:nvPr/>
        </p:nvGrpSpPr>
        <p:grpSpPr>
          <a:xfrm>
            <a:off x="4372413" y="4582509"/>
            <a:ext cx="2945661" cy="1492328"/>
            <a:chOff x="4372413" y="4582509"/>
            <a:chExt cx="2945661" cy="1492328"/>
          </a:xfrm>
        </p:grpSpPr>
        <p:pic>
          <p:nvPicPr>
            <p:cNvPr id="58" name="Imagen 57"/>
            <p:cNvPicPr/>
            <p:nvPr/>
          </p:nvPicPr>
          <p:blipFill rotWithShape="1">
            <a:blip r:embed="rId5"/>
            <a:srcRect l="28900" r="30858"/>
            <a:stretch/>
          </p:blipFill>
          <p:spPr bwMode="auto">
            <a:xfrm>
              <a:off x="4740574" y="4834418"/>
              <a:ext cx="2577500" cy="124041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Elipse 58"/>
            <p:cNvSpPr/>
            <p:nvPr/>
          </p:nvSpPr>
          <p:spPr>
            <a:xfrm>
              <a:off x="5946067" y="4737881"/>
              <a:ext cx="1229163" cy="585013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57" name="Elipse 56"/>
            <p:cNvSpPr/>
            <p:nvPr/>
          </p:nvSpPr>
          <p:spPr>
            <a:xfrm>
              <a:off x="4372413" y="4582509"/>
              <a:ext cx="539489" cy="509207"/>
            </a:xfrm>
            <a:prstGeom prst="ellipse">
              <a:avLst/>
            </a:prstGeom>
            <a:ln w="19050">
              <a:solidFill>
                <a:srgbClr val="8000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b="1" dirty="0">
                  <a:solidFill>
                    <a:srgbClr val="800080"/>
                  </a:solidFill>
                </a:rPr>
                <a:t>4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B7E68440-C052-F28C-3392-8070E311C373}"/>
              </a:ext>
            </a:extLst>
          </p:cNvPr>
          <p:cNvGrpSpPr/>
          <p:nvPr/>
        </p:nvGrpSpPr>
        <p:grpSpPr>
          <a:xfrm>
            <a:off x="5380009" y="142864"/>
            <a:ext cx="2668882" cy="2139069"/>
            <a:chOff x="5380009" y="142864"/>
            <a:chExt cx="2668882" cy="2139069"/>
          </a:xfrm>
        </p:grpSpPr>
        <p:pic>
          <p:nvPicPr>
            <p:cNvPr id="68" name="Imagen 67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99"/>
            <a:stretch/>
          </p:blipFill>
          <p:spPr bwMode="auto">
            <a:xfrm>
              <a:off x="5752230" y="369659"/>
              <a:ext cx="2296661" cy="191227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Elipse 68"/>
            <p:cNvSpPr/>
            <p:nvPr/>
          </p:nvSpPr>
          <p:spPr>
            <a:xfrm>
              <a:off x="5380009" y="142864"/>
              <a:ext cx="506514" cy="496771"/>
            </a:xfrm>
            <a:prstGeom prst="ellipse">
              <a:avLst/>
            </a:prstGeom>
            <a:ln w="19050">
              <a:solidFill>
                <a:srgbClr val="8000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b="1" dirty="0">
                  <a:solidFill>
                    <a:srgbClr val="800080"/>
                  </a:solidFill>
                </a:rPr>
                <a:t>2</a:t>
              </a:r>
            </a:p>
          </p:txBody>
        </p:sp>
        <p:sp>
          <p:nvSpPr>
            <p:cNvPr id="70" name="Elipse 69"/>
            <p:cNvSpPr/>
            <p:nvPr/>
          </p:nvSpPr>
          <p:spPr>
            <a:xfrm>
              <a:off x="5912240" y="538620"/>
              <a:ext cx="1976641" cy="397239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272F05A-1FAF-A7CD-DF30-FC15B84259DC}"/>
              </a:ext>
            </a:extLst>
          </p:cNvPr>
          <p:cNvGrpSpPr/>
          <p:nvPr/>
        </p:nvGrpSpPr>
        <p:grpSpPr>
          <a:xfrm>
            <a:off x="8847366" y="2672656"/>
            <a:ext cx="3136914" cy="1435924"/>
            <a:chOff x="8847366" y="2672656"/>
            <a:chExt cx="3136914" cy="1435924"/>
          </a:xfrm>
        </p:grpSpPr>
        <p:pic>
          <p:nvPicPr>
            <p:cNvPr id="72" name="Imagen 71"/>
            <p:cNvPicPr/>
            <p:nvPr/>
          </p:nvPicPr>
          <p:blipFill rotWithShape="1">
            <a:blip r:embed="rId7"/>
            <a:srcRect l="28099" r="18818"/>
            <a:stretch/>
          </p:blipFill>
          <p:spPr>
            <a:xfrm>
              <a:off x="8847366" y="2745309"/>
              <a:ext cx="3030380" cy="136327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73" name="Elipse 72"/>
            <p:cNvSpPr/>
            <p:nvPr/>
          </p:nvSpPr>
          <p:spPr>
            <a:xfrm>
              <a:off x="10891248" y="2672656"/>
              <a:ext cx="1093032" cy="396333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E2AB693-F917-FA54-A0A2-44E342C2FD9A}"/>
              </a:ext>
            </a:extLst>
          </p:cNvPr>
          <p:cNvGrpSpPr/>
          <p:nvPr/>
        </p:nvGrpSpPr>
        <p:grpSpPr>
          <a:xfrm>
            <a:off x="8619067" y="516384"/>
            <a:ext cx="3549377" cy="1650813"/>
            <a:chOff x="8619067" y="516384"/>
            <a:chExt cx="3549377" cy="1650813"/>
          </a:xfrm>
        </p:grpSpPr>
        <p:pic>
          <p:nvPicPr>
            <p:cNvPr id="75" name="Imagen 74"/>
            <p:cNvPicPr/>
            <p:nvPr/>
          </p:nvPicPr>
          <p:blipFill rotWithShape="1">
            <a:blip r:embed="rId8"/>
            <a:srcRect l="1534" r="7921"/>
            <a:stretch/>
          </p:blipFill>
          <p:spPr>
            <a:xfrm>
              <a:off x="8619067" y="639635"/>
              <a:ext cx="3365214" cy="15275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76" name="Elipse 75"/>
            <p:cNvSpPr/>
            <p:nvPr/>
          </p:nvSpPr>
          <p:spPr>
            <a:xfrm>
              <a:off x="10707083" y="516384"/>
              <a:ext cx="1461361" cy="396333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R" dirty="0"/>
                <a:t>                  </a:t>
              </a:r>
            </a:p>
          </p:txBody>
        </p:sp>
      </p:grp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xmlns="" id="{6652F5EE-4F7A-1240-EB78-EAB97F1E1690}"/>
              </a:ext>
            </a:extLst>
          </p:cNvPr>
          <p:cNvCxnSpPr>
            <a:cxnSpLocks/>
          </p:cNvCxnSpPr>
          <p:nvPr/>
        </p:nvCxnSpPr>
        <p:spPr>
          <a:xfrm rot="5400000">
            <a:off x="2088400" y="2603603"/>
            <a:ext cx="1395233" cy="590888"/>
          </a:xfrm>
          <a:prstGeom prst="bentConnector3">
            <a:avLst>
              <a:gd name="adj1" fmla="val 164"/>
            </a:avLst>
          </a:prstGeom>
          <a:ln w="2857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xmlns="" id="{D0C5FB9F-B433-9348-122F-6FBB0FBD7E94}"/>
              </a:ext>
            </a:extLst>
          </p:cNvPr>
          <p:cNvCxnSpPr>
            <a:cxnSpLocks/>
          </p:cNvCxnSpPr>
          <p:nvPr/>
        </p:nvCxnSpPr>
        <p:spPr>
          <a:xfrm flipV="1">
            <a:off x="4372413" y="1403416"/>
            <a:ext cx="1222790" cy="1003830"/>
          </a:xfrm>
          <a:prstGeom prst="bentConnector3">
            <a:avLst/>
          </a:prstGeom>
          <a:ln w="2857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xmlns="" id="{435012C5-77CE-4A48-CA93-C0FC0CCF417A}"/>
              </a:ext>
            </a:extLst>
          </p:cNvPr>
          <p:cNvCxnSpPr>
            <a:cxnSpLocks/>
          </p:cNvCxnSpPr>
          <p:nvPr/>
        </p:nvCxnSpPr>
        <p:spPr>
          <a:xfrm>
            <a:off x="4372413" y="2606612"/>
            <a:ext cx="1222088" cy="721952"/>
          </a:xfrm>
          <a:prstGeom prst="bentConnector3">
            <a:avLst/>
          </a:prstGeom>
          <a:ln w="2857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xmlns="" id="{44EFB4E3-E49E-6F7A-E266-1CB1108990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90416" y="3315242"/>
            <a:ext cx="1803734" cy="911095"/>
          </a:xfrm>
          <a:prstGeom prst="bentConnector3">
            <a:avLst>
              <a:gd name="adj1" fmla="val 50000"/>
            </a:avLst>
          </a:prstGeom>
          <a:ln w="2857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1 Título">
            <a:extLst>
              <a:ext uri="{FF2B5EF4-FFF2-40B4-BE49-F238E27FC236}">
                <a16:creationId xmlns:a16="http://schemas.microsoft.com/office/drawing/2014/main" xmlns="" id="{D908C0AD-F6C9-855F-127C-2E5944740D7C}"/>
              </a:ext>
            </a:extLst>
          </p:cNvPr>
          <p:cNvSpPr txBox="1">
            <a:spLocks/>
          </p:cNvSpPr>
          <p:nvPr/>
        </p:nvSpPr>
        <p:spPr>
          <a:xfrm>
            <a:off x="7680960" y="4706609"/>
            <a:ext cx="4041830" cy="819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</a:rPr>
              <a:t>Estructura Digital del </a:t>
            </a:r>
          </a:p>
          <a:p>
            <a:pPr algn="ctr"/>
            <a:r>
              <a:rPr lang="es-CR" sz="2800" b="1" dirty="0">
                <a:solidFill>
                  <a:srgbClr val="572974"/>
                </a:solidFill>
                <a:latin typeface="Century Gothic" panose="020B0502020202020204" pitchFamily="34" charset="0"/>
              </a:rPr>
              <a:t>Informe COLEY 1, 2 y 3</a:t>
            </a:r>
          </a:p>
          <a:p>
            <a:pPr marL="0" lvl="1" defTabSz="914400" rtl="0">
              <a:spcBef>
                <a:spcPct val="0"/>
              </a:spcBef>
            </a:pPr>
            <a:endParaRPr lang="es-ES" sz="2800" b="1" kern="1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3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1800" y="464344"/>
            <a:ext cx="11311467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Créditos y Referencias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9600" y="1476376"/>
            <a:ext cx="10972800" cy="4534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Imágenes tomadas de Pixabay.com/es.</a:t>
            </a:r>
          </a:p>
          <a:p>
            <a:pPr algn="just"/>
            <a:endParaRPr lang="es-CR" sz="2400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ctr">
              <a:buNone/>
            </a:pPr>
            <a:endParaRPr lang="es-CR" sz="2400" b="1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s-CR" sz="2400" b="1" dirty="0">
                <a:solidFill>
                  <a:prstClr val="black"/>
                </a:solidFill>
                <a:cs typeface="Arial" pitchFamily="34" charset="0"/>
              </a:rPr>
              <a:t>Elaborado por: </a:t>
            </a:r>
          </a:p>
          <a:p>
            <a:pPr marL="266700" indent="0" algn="just">
              <a:buNone/>
            </a:pPr>
            <a:endParaRPr lang="es-CR" sz="2400" b="1" u="sng" dirty="0">
              <a:hlinkClick r:id="rId2"/>
            </a:endParaRPr>
          </a:p>
          <a:p>
            <a:pPr marL="266700" indent="0" algn="ctr">
              <a:buNone/>
            </a:pPr>
            <a:endParaRPr lang="es-CR" sz="2400" b="1" u="sng" dirty="0">
              <a:hlinkClick r:id="rId2"/>
            </a:endParaRPr>
          </a:p>
          <a:p>
            <a:pPr marL="266700" indent="0" algn="ctr">
              <a:buNone/>
            </a:pPr>
            <a:r>
              <a:rPr lang="es-CR" sz="2400" b="1" u="sng" dirty="0">
                <a:hlinkClick r:id="rId2"/>
              </a:rPr>
              <a:t>seccionley7372@mep.go.cr</a:t>
            </a:r>
          </a:p>
          <a:p>
            <a:pPr marL="0" lvl="0" indent="0" algn="ctr">
              <a:buNone/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Dirección de Educación Técnica y Capacidades Emprendedoras</a:t>
            </a:r>
          </a:p>
          <a:p>
            <a:pPr marL="0" lvl="0" indent="0" algn="just">
              <a:buNone/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CR" dirty="0"/>
          </a:p>
        </p:txBody>
      </p:sp>
      <p:pic>
        <p:nvPicPr>
          <p:cNvPr id="2" name="Picture 42">
            <a:extLst>
              <a:ext uri="{FF2B5EF4-FFF2-40B4-BE49-F238E27FC236}">
                <a16:creationId xmlns:a16="http://schemas.microsoft.com/office/drawing/2014/main" xmlns="" id="{E2C8E2EE-1BA6-C6AA-8C25-8F36D9D104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17" y="3429000"/>
            <a:ext cx="4498936" cy="6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4"/>
          <p:cNvSpPr txBox="1">
            <a:spLocks/>
          </p:cNvSpPr>
          <p:nvPr/>
        </p:nvSpPr>
        <p:spPr>
          <a:xfrm>
            <a:off x="1857374" y="365125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48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Consultas</a:t>
            </a:r>
            <a:r>
              <a:rPr lang="es-C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04" y="1690688"/>
            <a:ext cx="3681591" cy="368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1" y="2143084"/>
            <a:ext cx="524157" cy="52415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2" y="2431845"/>
            <a:ext cx="321924" cy="32192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66" y="2715771"/>
            <a:ext cx="282440" cy="28244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33" y="2705883"/>
            <a:ext cx="282440" cy="28244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39" y="2800835"/>
            <a:ext cx="214571" cy="21457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57" y="2956977"/>
            <a:ext cx="210127" cy="21012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33" y="2261606"/>
            <a:ext cx="282440" cy="28244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1" y="1938086"/>
            <a:ext cx="524157" cy="52415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919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139849" y="2000932"/>
            <a:ext cx="6067097" cy="29554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ES" sz="2800" dirty="0"/>
              <a:t>Son </a:t>
            </a:r>
            <a:r>
              <a:rPr lang="es-CR" dirty="0"/>
              <a:t>instrumentos para controlar y mantener un registro histórico de las inversiones realizadas con fondos de la Ley N°7372. Por lo tanto, deben ser </a:t>
            </a:r>
            <a:r>
              <a:rPr lang="es-CR" b="1" dirty="0">
                <a:solidFill>
                  <a:srgbClr val="835D98"/>
                </a:solidFill>
              </a:rPr>
              <a:t>claros</a:t>
            </a:r>
            <a:r>
              <a:rPr lang="es-CR" dirty="0">
                <a:solidFill>
                  <a:srgbClr val="835D98"/>
                </a:solidFill>
              </a:rPr>
              <a:t>, </a:t>
            </a:r>
            <a:r>
              <a:rPr lang="es-CR" b="1" dirty="0">
                <a:solidFill>
                  <a:srgbClr val="835D98"/>
                </a:solidFill>
              </a:rPr>
              <a:t>concisos</a:t>
            </a:r>
            <a:r>
              <a:rPr lang="es-CR" dirty="0">
                <a:solidFill>
                  <a:srgbClr val="835D98"/>
                </a:solidFill>
              </a:rPr>
              <a:t> </a:t>
            </a:r>
            <a:r>
              <a:rPr lang="es-CR" dirty="0"/>
              <a:t>y</a:t>
            </a:r>
            <a:r>
              <a:rPr lang="es-CR" dirty="0">
                <a:solidFill>
                  <a:srgbClr val="835D98"/>
                </a:solidFill>
              </a:rPr>
              <a:t> </a:t>
            </a:r>
            <a:r>
              <a:rPr lang="es-CR" b="1" dirty="0">
                <a:solidFill>
                  <a:srgbClr val="835D98"/>
                </a:solidFill>
              </a:rPr>
              <a:t>fáciles de interpretar </a:t>
            </a:r>
            <a:r>
              <a:rPr lang="es-CR" dirty="0"/>
              <a:t>por cualquier persona.</a:t>
            </a:r>
            <a:endParaRPr lang="es-CR" sz="2800" dirty="0"/>
          </a:p>
          <a:p>
            <a:pPr marL="0" indent="0">
              <a:lnSpc>
                <a:spcPct val="160000"/>
              </a:lnSpc>
              <a:buNone/>
            </a:pPr>
            <a:endParaRPr lang="es-C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4" y="2444913"/>
            <a:ext cx="3498974" cy="1968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7C961BA2-95EB-C698-CE09-BDBCFF4F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" y="6133"/>
            <a:ext cx="11420262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1, 2 y 3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07845705-5971-41B1-3634-FAFAEED11CF0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95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602480" y="1469842"/>
            <a:ext cx="6149602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R" sz="2400" dirty="0"/>
              <a:t>Cada plan de inversión aprobado por la CNL N°7372 debe ejecutarse en estricto </a:t>
            </a:r>
            <a:r>
              <a:rPr lang="es-CR" sz="2400" b="1" dirty="0">
                <a:solidFill>
                  <a:srgbClr val="835D98"/>
                </a:solidFill>
              </a:rPr>
              <a:t>apego al oficio COLEY emitido por esta Comisión </a:t>
            </a:r>
            <a:r>
              <a:rPr lang="es-CR" sz="2400" dirty="0">
                <a:solidFill>
                  <a:srgbClr val="835D98"/>
                </a:solidFill>
              </a:rPr>
              <a:t>y el </a:t>
            </a:r>
            <a:r>
              <a:rPr lang="es-CR" sz="2400" b="1" dirty="0">
                <a:solidFill>
                  <a:srgbClr val="835D98"/>
                </a:solidFill>
              </a:rPr>
              <a:t>presupuesto del centro educativo aprobado por la oficina de Juntas de Educación </a:t>
            </a:r>
            <a:r>
              <a:rPr lang="es-CR" sz="2400" dirty="0"/>
              <a:t>de la Dirección Regional de Educación correspondiente, para no incurrir en errores de ejecución presupuestaria.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83" y="2355176"/>
            <a:ext cx="2522483" cy="2254469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04A9D471-E144-2B85-E6CD-53686B14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" y="6133"/>
            <a:ext cx="11420262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1, 2 y 3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A7A6037-6B43-6A68-3136-E624A10C024B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8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7732" y="244576"/>
            <a:ext cx="11819466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Fechas de presentación </a:t>
            </a:r>
            <a:r>
              <a:rPr lang="es-CR" sz="4000" b="1" dirty="0">
                <a:solidFill>
                  <a:srgbClr val="500050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/>
            </a:r>
            <a:br>
              <a:rPr lang="es-CR" sz="4000" b="1" dirty="0">
                <a:solidFill>
                  <a:srgbClr val="500050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</a:br>
            <a:r>
              <a:rPr lang="es-CR" sz="2400" b="1" dirty="0">
                <a:solidFill>
                  <a:srgbClr val="835D98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1, 2 y 3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989848"/>
            <a:ext cx="10515600" cy="135590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Se presentan  2 veces por año (corte al 30 de junio y 30 de noviembre) oficializado en el Calendario Escolar.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6471"/>
              </p:ext>
            </p:extLst>
          </p:nvPr>
        </p:nvGraphicFramePr>
        <p:xfrm>
          <a:off x="4477809" y="3327684"/>
          <a:ext cx="6653504" cy="19337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17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348"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Periodo</a:t>
                      </a:r>
                      <a:r>
                        <a:rPr lang="es-CR" sz="2800" baseline="0" dirty="0"/>
                        <a:t> </a:t>
                      </a:r>
                      <a:endParaRPr lang="es-CR" sz="2800" dirty="0"/>
                    </a:p>
                  </a:txBody>
                  <a:tcPr marL="100584" marR="100584" marT="50293" marB="50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0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Fecha de entrega </a:t>
                      </a:r>
                    </a:p>
                  </a:txBody>
                  <a:tcPr marL="100584" marR="100584" marT="50293" marB="50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pPr algn="ctr"/>
                      <a:r>
                        <a:rPr lang="es-CR" sz="2800" dirty="0">
                          <a:solidFill>
                            <a:schemeClr val="bg1"/>
                          </a:solidFill>
                        </a:rPr>
                        <a:t>Primero</a:t>
                      </a:r>
                    </a:p>
                  </a:txBody>
                  <a:tcPr marL="100584" marR="100584" marT="50293" marB="50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91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>
                          <a:solidFill>
                            <a:schemeClr val="bg1"/>
                          </a:solidFill>
                        </a:rPr>
                        <a:t>28 de julio de 2023</a:t>
                      </a:r>
                    </a:p>
                  </a:txBody>
                  <a:tcPr marL="100584" marR="100584" marT="50293" marB="50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9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Segundo</a:t>
                      </a:r>
                    </a:p>
                  </a:txBody>
                  <a:tcPr marL="100584" marR="100584" marT="50293" marB="50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08 de diciembre de 2023</a:t>
                      </a:r>
                    </a:p>
                  </a:txBody>
                  <a:tcPr marL="100584" marR="100584" marT="50293" marB="50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A4245DA0-7E4D-CFF4-CF1C-E087E10A7474}"/>
              </a:ext>
            </a:extLst>
          </p:cNvPr>
          <p:cNvCxnSpPr>
            <a:cxnSpLocks/>
          </p:cNvCxnSpPr>
          <p:nvPr/>
        </p:nvCxnSpPr>
        <p:spPr>
          <a:xfrm>
            <a:off x="683649" y="1596602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escarga gratuita de Iconos De Equipo, Diseño De Iconos, Fecha Del Calendario Imágen de Png">
            <a:extLst>
              <a:ext uri="{FF2B5EF4-FFF2-40B4-BE49-F238E27FC236}">
                <a16:creationId xmlns:a16="http://schemas.microsoft.com/office/drawing/2014/main" xmlns="" id="{DC52F85C-49E0-B3A2-F161-5C2462A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90000" l="10000" r="90000">
                        <a14:foregroundMark x1="35778" y1="25862" x2="65111" y2="27931"/>
                        <a14:foregroundMark x1="58333" y1="18621" x2="58444" y2="10517"/>
                        <a14:foregroundMark x1="32000" y1="19138" x2="32111" y2="8966"/>
                        <a14:foregroundMark x1="27556" y1="28103" x2="63778" y2="30000"/>
                        <a14:foregroundMark x1="32333" y1="45345" x2="35333" y2="41897"/>
                        <a14:foregroundMark x1="43222" y1="46207" x2="45222" y2="42586"/>
                        <a14:foregroundMark x1="53333" y1="44828" x2="53889" y2="41034"/>
                        <a14:foregroundMark x1="44556" y1="61897" x2="42111" y2="58103"/>
                        <a14:foregroundMark x1="34556" y1="61552" x2="33000" y2="57586"/>
                        <a14:foregroundMark x1="58556" y1="54483" x2="67111" y2="52759"/>
                        <a14:foregroundMark x1="67111" y1="52759" x2="71889" y2="59310"/>
                        <a14:foregroundMark x1="71889" y1="59310" x2="74000" y2="67931"/>
                        <a14:foregroundMark x1="74000" y1="67931" x2="72889" y2="80345"/>
                        <a14:foregroundMark x1="72889" y1="80345" x2="66556" y2="89310"/>
                        <a14:foregroundMark x1="66556" y1="89310" x2="58444" y2="88621"/>
                        <a14:foregroundMark x1="58444" y1="88621" x2="54000" y2="82586"/>
                        <a14:foregroundMark x1="54000" y1="82586" x2="51111" y2="70172"/>
                        <a14:foregroundMark x1="51111" y1="70172" x2="55778" y2="57069"/>
                        <a14:foregroundMark x1="55778" y1="57069" x2="60556" y2="55172"/>
                        <a14:foregroundMark x1="61667" y1="51034" x2="56000" y2="53103"/>
                        <a14:foregroundMark x1="56000" y1="53103" x2="54778" y2="55172"/>
                        <a14:foregroundMark x1="61667" y1="63793" x2="62222" y2="74310"/>
                        <a14:foregroundMark x1="62222" y1="74310" x2="68000" y2="7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2" y="3323186"/>
            <a:ext cx="3287312" cy="21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5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rma libre 38"/>
          <p:cNvSpPr/>
          <p:nvPr/>
        </p:nvSpPr>
        <p:spPr>
          <a:xfrm>
            <a:off x="1642533" y="1440861"/>
            <a:ext cx="93134" cy="1610692"/>
          </a:xfrm>
          <a:custGeom>
            <a:avLst/>
            <a:gdLst>
              <a:gd name="connsiteX0" fmla="*/ 93134 w 93134"/>
              <a:gd name="connsiteY0" fmla="*/ 0 h 1610692"/>
              <a:gd name="connsiteX1" fmla="*/ 93134 w 93134"/>
              <a:gd name="connsiteY1" fmla="*/ 1610692 h 1610692"/>
              <a:gd name="connsiteX2" fmla="*/ 86548 w 93134"/>
              <a:gd name="connsiteY2" fmla="*/ 1605258 h 1610692"/>
              <a:gd name="connsiteX3" fmla="*/ 0 w 93134"/>
              <a:gd name="connsiteY3" fmla="*/ 1396313 h 1610692"/>
              <a:gd name="connsiteX4" fmla="*/ 0 w 93134"/>
              <a:gd name="connsiteY4" fmla="*/ 214379 h 1610692"/>
              <a:gd name="connsiteX5" fmla="*/ 86548 w 93134"/>
              <a:gd name="connsiteY5" fmla="*/ 5434 h 1610692"/>
              <a:gd name="connsiteX6" fmla="*/ 93134 w 93134"/>
              <a:gd name="connsiteY6" fmla="*/ 0 h 161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34" h="1610692">
                <a:moveTo>
                  <a:pt x="93134" y="0"/>
                </a:moveTo>
                <a:lnTo>
                  <a:pt x="93134" y="1610692"/>
                </a:lnTo>
                <a:lnTo>
                  <a:pt x="86548" y="1605258"/>
                </a:lnTo>
                <a:cubicBezTo>
                  <a:pt x="33074" y="1551784"/>
                  <a:pt x="0" y="1477911"/>
                  <a:pt x="0" y="1396313"/>
                </a:cubicBezTo>
                <a:lnTo>
                  <a:pt x="0" y="214379"/>
                </a:lnTo>
                <a:cubicBezTo>
                  <a:pt x="0" y="132781"/>
                  <a:pt x="33074" y="58908"/>
                  <a:pt x="86548" y="5434"/>
                </a:cubicBezTo>
                <a:lnTo>
                  <a:pt x="9313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2"/>
          <a:srcRect l="21240" t="-460" r="59683" b="100000"/>
          <a:stretch>
            <a:fillRect/>
          </a:stretch>
        </p:blipFill>
        <p:spPr>
          <a:xfrm>
            <a:off x="3202516" y="1014199"/>
            <a:ext cx="1866901" cy="21250"/>
          </a:xfrm>
          <a:custGeom>
            <a:avLst/>
            <a:gdLst>
              <a:gd name="connsiteX0" fmla="*/ 0 w 1866901"/>
              <a:gd name="connsiteY0" fmla="*/ 0 h 21250"/>
              <a:gd name="connsiteX1" fmla="*/ 1866901 w 1866901"/>
              <a:gd name="connsiteY1" fmla="*/ 0 h 21250"/>
              <a:gd name="connsiteX2" fmla="*/ 1866901 w 1866901"/>
              <a:gd name="connsiteY2" fmla="*/ 21250 h 21250"/>
              <a:gd name="connsiteX3" fmla="*/ 0 w 1866901"/>
              <a:gd name="connsiteY3" fmla="*/ 21250 h 21250"/>
              <a:gd name="connsiteX4" fmla="*/ 0 w 1866901"/>
              <a:gd name="connsiteY4" fmla="*/ 0 h 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1" h="21250">
                <a:moveTo>
                  <a:pt x="0" y="0"/>
                </a:moveTo>
                <a:lnTo>
                  <a:pt x="1866901" y="0"/>
                </a:lnTo>
                <a:lnTo>
                  <a:pt x="1866901" y="21250"/>
                </a:lnTo>
                <a:lnTo>
                  <a:pt x="0" y="21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"/>
          <a:srcRect l="40403" t="-460" r="40606" b="100000"/>
          <a:stretch>
            <a:fillRect/>
          </a:stretch>
        </p:blipFill>
        <p:spPr>
          <a:xfrm>
            <a:off x="5077885" y="1014199"/>
            <a:ext cx="1858433" cy="21250"/>
          </a:xfrm>
          <a:custGeom>
            <a:avLst/>
            <a:gdLst>
              <a:gd name="connsiteX0" fmla="*/ 0 w 1858433"/>
              <a:gd name="connsiteY0" fmla="*/ 0 h 21250"/>
              <a:gd name="connsiteX1" fmla="*/ 1858433 w 1858433"/>
              <a:gd name="connsiteY1" fmla="*/ 0 h 21250"/>
              <a:gd name="connsiteX2" fmla="*/ 1858433 w 1858433"/>
              <a:gd name="connsiteY2" fmla="*/ 21250 h 21250"/>
              <a:gd name="connsiteX3" fmla="*/ 0 w 1858433"/>
              <a:gd name="connsiteY3" fmla="*/ 21250 h 21250"/>
              <a:gd name="connsiteX4" fmla="*/ 0 w 1858433"/>
              <a:gd name="connsiteY4" fmla="*/ 0 h 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433" h="21250">
                <a:moveTo>
                  <a:pt x="0" y="0"/>
                </a:moveTo>
                <a:lnTo>
                  <a:pt x="1858433" y="0"/>
                </a:lnTo>
                <a:lnTo>
                  <a:pt x="1858433" y="21250"/>
                </a:lnTo>
                <a:lnTo>
                  <a:pt x="0" y="21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"/>
          <a:srcRect l="59423" t="-460" r="21500" b="100000"/>
          <a:stretch>
            <a:fillRect/>
          </a:stretch>
        </p:blipFill>
        <p:spPr>
          <a:xfrm>
            <a:off x="6939196" y="1014199"/>
            <a:ext cx="1866901" cy="21250"/>
          </a:xfrm>
          <a:custGeom>
            <a:avLst/>
            <a:gdLst>
              <a:gd name="connsiteX0" fmla="*/ 0 w 1866901"/>
              <a:gd name="connsiteY0" fmla="*/ 0 h 21250"/>
              <a:gd name="connsiteX1" fmla="*/ 1866901 w 1866901"/>
              <a:gd name="connsiteY1" fmla="*/ 0 h 21250"/>
              <a:gd name="connsiteX2" fmla="*/ 1866901 w 1866901"/>
              <a:gd name="connsiteY2" fmla="*/ 21250 h 21250"/>
              <a:gd name="connsiteX3" fmla="*/ 0 w 1866901"/>
              <a:gd name="connsiteY3" fmla="*/ 21250 h 21250"/>
              <a:gd name="connsiteX4" fmla="*/ 0 w 1866901"/>
              <a:gd name="connsiteY4" fmla="*/ 0 h 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901" h="21250">
                <a:moveTo>
                  <a:pt x="0" y="0"/>
                </a:moveTo>
                <a:lnTo>
                  <a:pt x="1866901" y="0"/>
                </a:lnTo>
                <a:lnTo>
                  <a:pt x="1866901" y="21250"/>
                </a:lnTo>
                <a:lnTo>
                  <a:pt x="0" y="21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rcRect l="78592" t="-460" r="657" b="100000"/>
          <a:stretch>
            <a:fillRect/>
          </a:stretch>
        </p:blipFill>
        <p:spPr>
          <a:xfrm>
            <a:off x="8815070" y="1014199"/>
            <a:ext cx="2030731" cy="21250"/>
          </a:xfrm>
          <a:custGeom>
            <a:avLst/>
            <a:gdLst>
              <a:gd name="connsiteX0" fmla="*/ 0 w 2030731"/>
              <a:gd name="connsiteY0" fmla="*/ 0 h 21250"/>
              <a:gd name="connsiteX1" fmla="*/ 2030731 w 2030731"/>
              <a:gd name="connsiteY1" fmla="*/ 0 h 21250"/>
              <a:gd name="connsiteX2" fmla="*/ 2030731 w 2030731"/>
              <a:gd name="connsiteY2" fmla="*/ 21250 h 21250"/>
              <a:gd name="connsiteX3" fmla="*/ 0 w 2030731"/>
              <a:gd name="connsiteY3" fmla="*/ 21250 h 21250"/>
              <a:gd name="connsiteX4" fmla="*/ 0 w 2030731"/>
              <a:gd name="connsiteY4" fmla="*/ 0 h 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1" h="21250">
                <a:moveTo>
                  <a:pt x="0" y="0"/>
                </a:moveTo>
                <a:lnTo>
                  <a:pt x="2030731" y="0"/>
                </a:lnTo>
                <a:lnTo>
                  <a:pt x="2030731" y="21250"/>
                </a:lnTo>
                <a:lnTo>
                  <a:pt x="0" y="212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rcRect l="627" t="-460" r="78890" b="100000"/>
          <a:stretch>
            <a:fillRect/>
          </a:stretch>
        </p:blipFill>
        <p:spPr>
          <a:xfrm>
            <a:off x="1185333" y="1014200"/>
            <a:ext cx="2004482" cy="21249"/>
          </a:xfrm>
          <a:custGeom>
            <a:avLst/>
            <a:gdLst>
              <a:gd name="connsiteX0" fmla="*/ 0 w 2004482"/>
              <a:gd name="connsiteY0" fmla="*/ 0 h 21249"/>
              <a:gd name="connsiteX1" fmla="*/ 2004482 w 2004482"/>
              <a:gd name="connsiteY1" fmla="*/ 0 h 21249"/>
              <a:gd name="connsiteX2" fmla="*/ 2004482 w 2004482"/>
              <a:gd name="connsiteY2" fmla="*/ 21249 h 21249"/>
              <a:gd name="connsiteX3" fmla="*/ 0 w 2004482"/>
              <a:gd name="connsiteY3" fmla="*/ 21249 h 21249"/>
              <a:gd name="connsiteX4" fmla="*/ 0 w 2004482"/>
              <a:gd name="connsiteY4" fmla="*/ 0 h 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482" h="21249">
                <a:moveTo>
                  <a:pt x="0" y="0"/>
                </a:moveTo>
                <a:lnTo>
                  <a:pt x="2004482" y="0"/>
                </a:lnTo>
                <a:lnTo>
                  <a:pt x="2004482" y="21249"/>
                </a:lnTo>
                <a:lnTo>
                  <a:pt x="0" y="2124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6" name="Título 4"/>
          <p:cNvSpPr txBox="1">
            <a:spLocks/>
          </p:cNvSpPr>
          <p:nvPr/>
        </p:nvSpPr>
        <p:spPr>
          <a:xfrm>
            <a:off x="419100" y="82247"/>
            <a:ext cx="11353800" cy="1196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Elementos de los </a:t>
            </a:r>
          </a:p>
          <a:p>
            <a:pPr algn="ctr"/>
            <a: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1, 2 y 3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xmlns="" id="{185993CD-4ED7-23D5-AE08-87F4268B2D32}"/>
              </a:ext>
            </a:extLst>
          </p:cNvPr>
          <p:cNvCxnSpPr>
            <a:cxnSpLocks/>
          </p:cNvCxnSpPr>
          <p:nvPr/>
        </p:nvCxnSpPr>
        <p:spPr>
          <a:xfrm>
            <a:off x="683649" y="1267152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DBE401B3-631A-6C4D-9DAB-DB9B957F5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517858"/>
              </p:ext>
            </p:extLst>
          </p:nvPr>
        </p:nvGraphicFramePr>
        <p:xfrm>
          <a:off x="1269129" y="1576740"/>
          <a:ext cx="9740901" cy="384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2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3266242"/>
            <a:ext cx="9144000" cy="2387600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</a:t>
            </a:r>
            <a:br>
              <a:rPr lang="es-CR" sz="32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</a:br>
            <a:r>
              <a:rPr lang="es-CR" sz="8800" b="1" dirty="0">
                <a:solidFill>
                  <a:srgbClr val="835D98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COLEY 1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125309" y="1460363"/>
            <a:ext cx="3941380" cy="1968637"/>
            <a:chOff x="4125309" y="1460363"/>
            <a:chExt cx="3941380" cy="1968637"/>
          </a:xfrm>
        </p:grpSpPr>
        <p:pic>
          <p:nvPicPr>
            <p:cNvPr id="3074" name="Picture 2" descr="Informe Econômico | FIERGS-RS">
              <a:extLst>
                <a:ext uri="{FF2B5EF4-FFF2-40B4-BE49-F238E27FC236}">
                  <a16:creationId xmlns:a16="http://schemas.microsoft.com/office/drawing/2014/main" xmlns="" id="{D4A829BA-AA95-FA20-7802-A613E53AD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09" y="1460363"/>
              <a:ext cx="3941380" cy="19686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" name="CuadroTexto 1"/>
            <p:cNvSpPr txBox="1"/>
            <p:nvPr/>
          </p:nvSpPr>
          <p:spPr>
            <a:xfrm>
              <a:off x="4784729" y="1460363"/>
              <a:ext cx="2622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b="1" dirty="0"/>
                <a:t>Oficio COLEY-0001-2023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50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4028584" y="2487189"/>
            <a:ext cx="7062952" cy="1580161"/>
          </a:xfrm>
          <a:prstGeom prst="roundRect">
            <a:avLst/>
          </a:prstGeom>
          <a:solidFill>
            <a:srgbClr val="AB91B8">
              <a:alpha val="6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2900" y="1670"/>
            <a:ext cx="11400367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193627" y="1608602"/>
            <a:ext cx="6589986" cy="389453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CR" sz="2400" dirty="0">
                <a:solidFill>
                  <a:prstClr val="black"/>
                </a:solidFill>
                <a:cs typeface="Arial" pitchFamily="34" charset="0"/>
              </a:rPr>
              <a:t>Registro de cada uno los bienes adquiridos según plan de inversión aprobado. </a:t>
            </a:r>
          </a:p>
          <a:p>
            <a:pPr algn="just">
              <a:lnSpc>
                <a:spcPct val="120000"/>
              </a:lnSpc>
            </a:pP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Se presenta un informe COLEY 1 por cada plan de inversión y/o trámite por correspondencia aprobada.</a:t>
            </a:r>
            <a:endParaRPr lang="es-CR" sz="2400" dirty="0">
              <a:solidFill>
                <a:srgbClr val="835D98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CR" sz="2400" b="1" dirty="0">
                <a:solidFill>
                  <a:srgbClr val="835D98"/>
                </a:solidFill>
                <a:cs typeface="Arial" pitchFamily="34" charset="0"/>
              </a:rPr>
              <a:t>Se agrupan por periodo de desembolso. </a:t>
            </a:r>
            <a:endParaRPr lang="es-CR" sz="2400" dirty="0">
              <a:solidFill>
                <a:srgbClr val="835D98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_tradnl" sz="2400" dirty="0">
                <a:solidFill>
                  <a:prstClr val="black"/>
                </a:solidFill>
                <a:cs typeface="Arial" pitchFamily="34" charset="0"/>
              </a:rPr>
              <a:t>Registrar los bienes adquiridos con su número de factura y fecha en </a:t>
            </a:r>
            <a:r>
              <a:rPr lang="es-ES_tradnl" sz="2400" b="1" dirty="0">
                <a:solidFill>
                  <a:srgbClr val="835D98"/>
                </a:solidFill>
                <a:cs typeface="Arial" pitchFamily="34" charset="0"/>
              </a:rPr>
              <a:t>orden cronológico</a:t>
            </a:r>
            <a:r>
              <a:rPr lang="es-ES_tradnl" sz="240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endParaRPr lang="es-CR" sz="2400" dirty="0">
              <a:solidFill>
                <a:prstClr val="black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s-CR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9" y="2487189"/>
            <a:ext cx="2825432" cy="188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72FD56AB-D357-924A-C2C4-AC09E920EB6D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6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5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98852" y="1463378"/>
            <a:ext cx="7662279" cy="43659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Los bienes se detallan uno a uno, a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excepción</a:t>
            </a: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 de los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reactivos</a:t>
            </a:r>
            <a:r>
              <a:rPr lang="es-CR" sz="2600" dirty="0">
                <a:solidFill>
                  <a:srgbClr val="835D98"/>
                </a:solidFill>
                <a:cs typeface="Arial" pitchFamily="34" charset="0"/>
              </a:rPr>
              <a:t>,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materiales</a:t>
            </a:r>
            <a:r>
              <a:rPr lang="es-CR" sz="2600" dirty="0">
                <a:solidFill>
                  <a:srgbClr val="835D98"/>
                </a:solidFill>
                <a:cs typeface="Arial" pitchFamily="34" charset="0"/>
              </a:rPr>
              <a:t>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de construcción y</a:t>
            </a:r>
            <a:r>
              <a:rPr lang="es-ES_tradnl" sz="2600" b="1" dirty="0">
                <a:solidFill>
                  <a:srgbClr val="835D98"/>
                </a:solidFill>
                <a:cs typeface="Arial" pitchFamily="34" charset="0"/>
              </a:rPr>
              <a:t>/o </a:t>
            </a:r>
            <a:r>
              <a:rPr lang="es-CR" sz="2600" b="1" dirty="0">
                <a:solidFill>
                  <a:srgbClr val="835D98"/>
                </a:solidFill>
                <a:cs typeface="Arial" pitchFamily="34" charset="0"/>
              </a:rPr>
              <a:t>eléctricos </a:t>
            </a:r>
            <a:r>
              <a:rPr lang="es-CR" sz="2600" dirty="0">
                <a:solidFill>
                  <a:prstClr val="black"/>
                </a:solidFill>
                <a:cs typeface="Arial" pitchFamily="34" charset="0"/>
              </a:rPr>
              <a:t>(pueden agruparse).</a:t>
            </a:r>
            <a:endParaRPr lang="es-ES_tradnl" sz="2600" dirty="0">
              <a:solidFill>
                <a:prstClr val="black"/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600" dirty="0">
                <a:solidFill>
                  <a:prstClr val="black"/>
                </a:solidFill>
                <a:cs typeface="Arial" pitchFamily="34" charset="0"/>
              </a:rPr>
              <a:t>No se deben de agrupar las facturas, aunque estas correspondan a reactivos, materiales de construcción y/o eléctricos.</a:t>
            </a:r>
          </a:p>
          <a:p>
            <a:pPr algn="just">
              <a:lnSpc>
                <a:spcPct val="150000"/>
              </a:lnSpc>
            </a:pPr>
            <a:r>
              <a:rPr lang="es-ES_tradnl" sz="2600" dirty="0">
                <a:solidFill>
                  <a:prstClr val="black"/>
                </a:solidFill>
                <a:cs typeface="Arial" pitchFamily="34" charset="0"/>
              </a:rPr>
              <a:t>Los bienes deben reportarse con los descuentos aplicados                 (prorrateados según corresponda). </a:t>
            </a:r>
          </a:p>
          <a:p>
            <a:pPr lvl="0" algn="just"/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FE2706-B119-5899-60CA-38A6FC93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70"/>
            <a:ext cx="11400367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572974"/>
                </a:solidFill>
                <a:latin typeface="Century Gothic" panose="020B0502020202020204" pitchFamily="34" charset="0"/>
                <a:cs typeface="Adobe Devanagari" panose="02040503050201020203" pitchFamily="18" charset="0"/>
              </a:rPr>
              <a:t>Informes COLEY 1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AA054342-A81C-AB10-197D-EBDC1B8B0596}"/>
              </a:ext>
            </a:extLst>
          </p:cNvPr>
          <p:cNvCxnSpPr>
            <a:cxnSpLocks/>
          </p:cNvCxnSpPr>
          <p:nvPr/>
        </p:nvCxnSpPr>
        <p:spPr>
          <a:xfrm>
            <a:off x="683649" y="1165678"/>
            <a:ext cx="10911862" cy="0"/>
          </a:xfrm>
          <a:prstGeom prst="line">
            <a:avLst/>
          </a:prstGeom>
          <a:ln w="28575">
            <a:solidFill>
              <a:srgbClr val="AB9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actura documento plano icono vector ilustración diseño | Vector Premium">
            <a:extLst>
              <a:ext uri="{FF2B5EF4-FFF2-40B4-BE49-F238E27FC236}">
                <a16:creationId xmlns:a16="http://schemas.microsoft.com/office/drawing/2014/main" xmlns="" id="{45D6AA55-68CD-7994-B946-1F2754BC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89" y="1812213"/>
            <a:ext cx="2813159" cy="2813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557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5597</TotalTime>
  <Words>1228</Words>
  <Application>Microsoft Office PowerPoint</Application>
  <PresentationFormat>Panorámica</PresentationFormat>
  <Paragraphs>183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Adobe Devanagari</vt:lpstr>
      <vt:lpstr>Arial</vt:lpstr>
      <vt:lpstr>Arial Rounded MT Std</vt:lpstr>
      <vt:lpstr>Calibri</vt:lpstr>
      <vt:lpstr>Calibri Light</vt:lpstr>
      <vt:lpstr>Century Gothic</vt:lpstr>
      <vt:lpstr>Times New Roman</vt:lpstr>
      <vt:lpstr>Wingdings</vt:lpstr>
      <vt:lpstr>Tema de Office</vt:lpstr>
      <vt:lpstr>Elaboración de Informes Económicos COLEY 1, 2 y 3</vt:lpstr>
      <vt:lpstr>Informes COLEY 1, 2 y 3</vt:lpstr>
      <vt:lpstr>Informes COLEY 1, 2 y 3</vt:lpstr>
      <vt:lpstr>Informes COLEY 1, 2 y 3</vt:lpstr>
      <vt:lpstr>Fechas de presentación  Informes COLEY 1, 2 y 3</vt:lpstr>
      <vt:lpstr>Presentación de PowerPoint</vt:lpstr>
      <vt:lpstr>Informes  COLEY 1</vt:lpstr>
      <vt:lpstr>Informes COLEY 1</vt:lpstr>
      <vt:lpstr>Informes COLEY 1</vt:lpstr>
      <vt:lpstr>Informes COLEY 1</vt:lpstr>
      <vt:lpstr>Informes COLEY 1</vt:lpstr>
      <vt:lpstr>Presentación de PowerPoint</vt:lpstr>
      <vt:lpstr>Elaboración del  Informe COLEY 1</vt:lpstr>
      <vt:lpstr>Informes  COLEY 2</vt:lpstr>
      <vt:lpstr>Informes COLEY 2</vt:lpstr>
      <vt:lpstr>Informes COLEY 2</vt:lpstr>
      <vt:lpstr>Presentación de PowerPoint</vt:lpstr>
      <vt:lpstr>Presentación de PowerPoint</vt:lpstr>
      <vt:lpstr>Informes  COLEY 3</vt:lpstr>
      <vt:lpstr>Presentación de PowerPoint</vt:lpstr>
      <vt:lpstr>Presentación de PowerPoint</vt:lpstr>
      <vt:lpstr>Presentación de PowerPoint</vt:lpstr>
      <vt:lpstr>Estructura Física del Informe COLEY 1, 2 y 3</vt:lpstr>
      <vt:lpstr>Presentación de PowerPoint</vt:lpstr>
      <vt:lpstr>Presentación de PowerPoint</vt:lpstr>
      <vt:lpstr>Estructura Digital del Informe COLEY 1, 2 y 3</vt:lpstr>
      <vt:lpstr>Presentación de PowerPoint</vt:lpstr>
      <vt:lpstr>Créditos y Referencias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Guiselle Ivannia Vega Alvarez</dc:creator>
  <cp:lastModifiedBy>Guiselle Ivannia Vega Alvarez</cp:lastModifiedBy>
  <cp:revision>396</cp:revision>
  <dcterms:created xsi:type="dcterms:W3CDTF">2019-01-24T16:16:47Z</dcterms:created>
  <dcterms:modified xsi:type="dcterms:W3CDTF">2023-06-20T14:28:39Z</dcterms:modified>
</cp:coreProperties>
</file>